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307" r:id="rId3"/>
    <p:sldId id="306" r:id="rId4"/>
    <p:sldId id="309" r:id="rId5"/>
    <p:sldId id="299" r:id="rId6"/>
    <p:sldId id="305" r:id="rId7"/>
    <p:sldId id="278" r:id="rId8"/>
    <p:sldId id="308" r:id="rId9"/>
    <p:sldId id="280" r:id="rId10"/>
    <p:sldId id="300" r:id="rId11"/>
    <p:sldId id="321" r:id="rId12"/>
    <p:sldId id="315" r:id="rId13"/>
    <p:sldId id="317" r:id="rId14"/>
    <p:sldId id="296" r:id="rId15"/>
    <p:sldId id="267" r:id="rId16"/>
    <p:sldId id="283" r:id="rId17"/>
    <p:sldId id="284" r:id="rId18"/>
    <p:sldId id="285" r:id="rId19"/>
    <p:sldId id="320" r:id="rId20"/>
    <p:sldId id="322" r:id="rId21"/>
    <p:sldId id="323" r:id="rId22"/>
    <p:sldId id="324" r:id="rId23"/>
    <p:sldId id="325" r:id="rId24"/>
    <p:sldId id="326" r:id="rId25"/>
    <p:sldId id="327" r:id="rId26"/>
    <p:sldId id="331" r:id="rId27"/>
    <p:sldId id="330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02" autoAdjust="0"/>
    <p:restoredTop sz="94607" autoAdjust="0"/>
  </p:normalViewPr>
  <p:slideViewPr>
    <p:cSldViewPr>
      <p:cViewPr varScale="1">
        <p:scale>
          <a:sx n="65" d="100"/>
          <a:sy n="65" d="100"/>
        </p:scale>
        <p:origin x="-137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044668027607646E-2"/>
          <c:y val="5.3279489911870682E-2"/>
          <c:w val="0.89089360357733061"/>
          <c:h val="0.86400816798546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gradFill>
              <a:gsLst>
                <a:gs pos="75000">
                  <a:schemeClr val="accent1">
                    <a:tint val="66000"/>
                    <a:satMod val="16000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tx1">
                  <a:alpha val="76000"/>
                </a:schemeClr>
              </a:solidFill>
            </a:ln>
            <a:effectLst>
              <a:innerShdw blurRad="63500" dist="50800" dir="16200000">
                <a:srgbClr val="FF0000">
                  <a:alpha val="5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139700" h="139700" prst="divot"/>
              <a:bevelB/>
            </a:sp3d>
          </c:spPr>
          <c:invertIfNegative val="0"/>
          <c:dLbls>
            <c:txPr>
              <a:bodyPr/>
              <a:lstStyle/>
              <a:p>
                <a:pPr>
                  <a:defRPr sz="1400" baseline="0"/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1820</c:v>
                </c:pt>
                <c:pt idx="1">
                  <c:v>1881</c:v>
                </c:pt>
                <c:pt idx="2">
                  <c:v>1897</c:v>
                </c:pt>
                <c:pt idx="3">
                  <c:v>1922</c:v>
                </c:pt>
                <c:pt idx="4">
                  <c:v>1934</c:v>
                </c:pt>
                <c:pt idx="5">
                  <c:v>1939</c:v>
                </c:pt>
                <c:pt idx="6">
                  <c:v>1942</c:v>
                </c:pt>
                <c:pt idx="7">
                  <c:v>1959</c:v>
                </c:pt>
                <c:pt idx="8">
                  <c:v>1970</c:v>
                </c:pt>
                <c:pt idx="9">
                  <c:v>1979</c:v>
                </c:pt>
                <c:pt idx="10">
                  <c:v>1989</c:v>
                </c:pt>
                <c:pt idx="11">
                  <c:v>1997</c:v>
                </c:pt>
                <c:pt idx="12">
                  <c:v>2000</c:v>
                </c:pt>
                <c:pt idx="13">
                  <c:v>2006</c:v>
                </c:pt>
                <c:pt idx="14">
                  <c:v>2012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36</c:v>
                </c:pt>
                <c:pt idx="1">
                  <c:v>3290</c:v>
                </c:pt>
                <c:pt idx="2">
                  <c:v>3837</c:v>
                </c:pt>
                <c:pt idx="3">
                  <c:v>4566</c:v>
                </c:pt>
                <c:pt idx="4">
                  <c:v>4434</c:v>
                </c:pt>
                <c:pt idx="5">
                  <c:v>4435</c:v>
                </c:pt>
                <c:pt idx="6">
                  <c:v>10</c:v>
                </c:pt>
                <c:pt idx="7">
                  <c:v>5436</c:v>
                </c:pt>
                <c:pt idx="8">
                  <c:v>5288</c:v>
                </c:pt>
                <c:pt idx="9">
                  <c:v>4954</c:v>
                </c:pt>
                <c:pt idx="10">
                  <c:v>4613</c:v>
                </c:pt>
                <c:pt idx="11">
                  <c:v>2553</c:v>
                </c:pt>
                <c:pt idx="12">
                  <c:v>2145</c:v>
                </c:pt>
                <c:pt idx="13">
                  <c:v>1900</c:v>
                </c:pt>
                <c:pt idx="14">
                  <c:v>1927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57184"/>
        <c:axId val="76859072"/>
      </c:barChart>
      <c:catAx>
        <c:axId val="35357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t-EE"/>
          </a:p>
        </c:txPr>
        <c:crossAx val="76859072"/>
        <c:crosses val="autoZero"/>
        <c:auto val="1"/>
        <c:lblAlgn val="ctr"/>
        <c:lblOffset val="100"/>
        <c:noMultiLvlLbl val="0"/>
      </c:catAx>
      <c:valAx>
        <c:axId val="76859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357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t-E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6592472-4EF2-4E47-903A-3EF58722E33B}" type="datetimeFigureOut">
              <a:rPr lang="et-EE"/>
              <a:pPr>
                <a:defRPr/>
              </a:pPr>
              <a:t>15.04.2014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t-E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t-EE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6695903-1C66-4667-99B1-D24B7B00B129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77952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t-EE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DC944EB-6097-47DF-8F44-9C8836493271}" type="slidenum">
              <a:rPr lang="et-EE" smtClean="0"/>
              <a:pPr eaLnBrk="1" hangingPunct="1"/>
              <a:t>27</a:t>
            </a:fld>
            <a:endParaRPr lang="et-E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DB0EB-3FA9-440A-BD3A-0D794D3B68D6}" type="datetime1">
              <a:rPr lang="en-GB" smtClean="0"/>
              <a:t>15/04/2014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363A1-7C59-4F46-843E-389FD6F5C6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75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8556A-08CB-4A33-B75C-426B679260DB}" type="datetime1">
              <a:rPr lang="en-GB" smtClean="0"/>
              <a:t>15/04/2014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B8CCB-B8F7-4825-BDF3-0BB1506A62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5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793BD-D20C-47EE-9573-C2A83E578963}" type="datetime1">
              <a:rPr lang="en-GB" smtClean="0"/>
              <a:t>15/04/2014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99334-4A40-4D19-AABF-972437C931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33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D72EB-FF03-4668-833F-D66E08C8AF51}" type="datetime1">
              <a:rPr lang="en-GB" smtClean="0"/>
              <a:t>15/04/2014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2FB5F-DFC0-4553-A197-F92260868E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27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C5CCA-50B2-4D47-89D8-FF2479FF049E}" type="datetime1">
              <a:rPr lang="en-GB" smtClean="0"/>
              <a:t>15/04/2014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3BEBD-793A-41C4-9747-BB712BE6DE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32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94648-F55C-4C51-8302-058E01FEF8ED}" type="datetime1">
              <a:rPr lang="en-GB" smtClean="0"/>
              <a:t>15/04/2014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48998-E4FD-4D9E-8598-5954AE29EA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38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FEEDB-9F1A-4D76-AA3B-1932704847E3}" type="datetime1">
              <a:rPr lang="en-GB" smtClean="0"/>
              <a:t>15/04/2014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464B9-3AD7-4165-9C00-84B9EFA250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15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F8BB3-B7F2-4483-B033-6FCA5335F82E}" type="datetime1">
              <a:rPr lang="en-GB" smtClean="0"/>
              <a:t>15/04/2014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3CBE2-A171-4C0C-B631-CD1D905EDE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30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127BE-6B77-49E7-AC68-6ACC7004E70A}" type="datetime1">
              <a:rPr lang="en-GB" smtClean="0"/>
              <a:t>15/04/2014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0913F-4C67-4FF0-9DC2-BBAC5D93C3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38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A45D7-DD51-4F61-8D0F-3E1D681C23E3}" type="datetime1">
              <a:rPr lang="en-GB" smtClean="0"/>
              <a:t>15/04/2014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78E4-0DFF-432F-9ABA-0ED6607728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951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1C8D4-141A-42F0-9661-94A37EBAB6EA}" type="datetime1">
              <a:rPr lang="en-GB" smtClean="0"/>
              <a:t>15/04/2014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F41E5-0C65-47B0-B293-5020A684DD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60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9B9FB5-C717-4261-9C0B-E36D1C8CCA82}" type="datetime1">
              <a:rPr lang="en-GB" smtClean="0"/>
              <a:t>15/04/2014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73C259-BE04-4208-A172-1F3A5151F7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467544" y="2130425"/>
            <a:ext cx="8208912" cy="1470025"/>
          </a:xfrm>
        </p:spPr>
        <p:txBody>
          <a:bodyPr/>
          <a:lstStyle/>
          <a:p>
            <a:pPr eaLnBrk="1" hangingPunct="1"/>
            <a:r>
              <a:rPr lang="en-US" sz="6000" b="1" dirty="0" smtClean="0"/>
              <a:t>Estonian Jews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and </a:t>
            </a:r>
            <a:r>
              <a:rPr lang="en-US" b="1" dirty="0" smtClean="0"/>
              <a:t>their contribution </a:t>
            </a:r>
            <a:br>
              <a:rPr lang="en-US" b="1" dirty="0" smtClean="0"/>
            </a:br>
            <a:r>
              <a:rPr lang="en-US" b="1" dirty="0" smtClean="0"/>
              <a:t>to the creation and development </a:t>
            </a:r>
            <a:br>
              <a:rPr lang="en-US" b="1" dirty="0" smtClean="0"/>
            </a:br>
            <a:r>
              <a:rPr lang="en-US" b="1" dirty="0" smtClean="0"/>
              <a:t>of the state of Israel</a:t>
            </a:r>
            <a:endParaRPr lang="en-GB" b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251520" y="188640"/>
            <a:ext cx="39212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 the founders of 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kibbutzim were around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Estonian Jews</a:t>
            </a:r>
            <a:endParaRPr lang="et-EE" sz="28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MR 2014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45B86-2F0B-42F1-A2EB-204A4173E47F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68084"/>
            <a:ext cx="5256584" cy="437641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8465603"/>
      </p:ext>
    </p:extLst>
  </p:cSld>
  <p:clrMapOvr>
    <a:masterClrMapping/>
  </p:clrMapOvr>
  <p:transition spd="slow" advTm="3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539552" y="328613"/>
            <a:ext cx="39212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 the founders of 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kibbutzim were around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Estonian Jews</a:t>
            </a:r>
            <a:endParaRPr lang="et-EE" sz="28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5633465" y="6227763"/>
            <a:ext cx="2928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dirty="0"/>
              <a:t>Based on “Inventing Our Lives: </a:t>
            </a:r>
            <a:r>
              <a:rPr lang="en-US" sz="1200" dirty="0" smtClean="0"/>
              <a:t> The </a:t>
            </a:r>
            <a:r>
              <a:rPr lang="en-US" sz="1200" dirty="0"/>
              <a:t>Kibbutz </a:t>
            </a:r>
          </a:p>
          <a:p>
            <a:pPr algn="ctr" eaLnBrk="1" hangingPunct="1"/>
            <a:r>
              <a:rPr lang="en-US" sz="1200" dirty="0"/>
              <a:t>experience” (excerpt on </a:t>
            </a:r>
            <a:r>
              <a:rPr lang="en-US" sz="1200" dirty="0" err="1"/>
              <a:t>Youtube</a:t>
            </a:r>
            <a:r>
              <a:rPr lang="en-US" sz="1200" dirty="0"/>
              <a:t>)</a:t>
            </a:r>
            <a:endParaRPr lang="et-EE" sz="1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45B86-2F0B-42F1-A2EB-204A4173E47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04" y="212002"/>
            <a:ext cx="4382933" cy="36490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kibutz las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957336"/>
            <a:ext cx="7200800" cy="4050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4429976"/>
      </p:ext>
    </p:extLst>
  </p:cSld>
  <p:clrMapOvr>
    <a:masterClrMapping/>
  </p:clrMapOvr>
  <p:transition spd="slow"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313" y="358775"/>
            <a:ext cx="697415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Fighting for a peaceful life in Palestine…</a:t>
            </a:r>
            <a:endParaRPr lang="et-EE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71" y="1484784"/>
            <a:ext cx="4087530" cy="2779521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4" y="1340767"/>
            <a:ext cx="3041595" cy="3978157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731391" y="5589588"/>
            <a:ext cx="28107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t-EE" sz="1600" b="1" dirty="0"/>
              <a:t>Israel </a:t>
            </a:r>
            <a:r>
              <a:rPr lang="et-EE" sz="1600" b="1" dirty="0" err="1"/>
              <a:t>Itzoch</a:t>
            </a:r>
            <a:r>
              <a:rPr lang="et-EE" sz="1600" b="1" dirty="0"/>
              <a:t> </a:t>
            </a:r>
            <a:r>
              <a:rPr lang="et-EE" sz="1600" b="1" dirty="0" smtClean="0"/>
              <a:t>(</a:t>
            </a:r>
            <a:r>
              <a:rPr lang="en-US" sz="1600" b="1" dirty="0" smtClean="0"/>
              <a:t>b</a:t>
            </a:r>
            <a:r>
              <a:rPr lang="et-EE" sz="1600" b="1" dirty="0" smtClean="0"/>
              <a:t>. </a:t>
            </a:r>
            <a:r>
              <a:rPr lang="et-EE" sz="1600" b="1" dirty="0"/>
              <a:t>1911 </a:t>
            </a:r>
            <a:r>
              <a:rPr lang="en-US" sz="1600" b="1" dirty="0" smtClean="0"/>
              <a:t>in </a:t>
            </a:r>
            <a:r>
              <a:rPr lang="et-EE" sz="1600" b="1" dirty="0" smtClean="0"/>
              <a:t>Narva) </a:t>
            </a:r>
            <a:endParaRPr lang="et-EE" sz="1600" b="1" dirty="0"/>
          </a:p>
          <a:p>
            <a:pPr algn="ctr" eaLnBrk="1" hangingPunct="1"/>
            <a:r>
              <a:rPr lang="en-US" sz="1600" b="1" i="1" dirty="0" smtClean="0"/>
              <a:t>in Estonian army (1932</a:t>
            </a:r>
            <a:r>
              <a:rPr lang="en-US" sz="1600" b="1" i="1" dirty="0"/>
              <a:t>)</a:t>
            </a:r>
            <a:r>
              <a:rPr lang="et-EE" sz="1600" b="1" dirty="0"/>
              <a:t>.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4413779" y="4487863"/>
            <a:ext cx="4270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t-EE" sz="1600" b="1" dirty="0"/>
              <a:t>Israel </a:t>
            </a:r>
            <a:r>
              <a:rPr lang="et-EE" sz="1600" b="1" dirty="0" err="1"/>
              <a:t>Ben-Yehuda</a:t>
            </a:r>
            <a:r>
              <a:rPr lang="et-EE" sz="1600" b="1" dirty="0"/>
              <a:t> (</a:t>
            </a:r>
            <a:r>
              <a:rPr lang="et-EE" sz="1600" b="1" dirty="0" err="1"/>
              <a:t>Itzoch</a:t>
            </a:r>
            <a:r>
              <a:rPr lang="et-EE" sz="1600" b="1" dirty="0"/>
              <a:t>) </a:t>
            </a:r>
            <a:r>
              <a:rPr lang="en-US" sz="1600" b="1" dirty="0" smtClean="0"/>
              <a:t>was</a:t>
            </a:r>
            <a:r>
              <a:rPr lang="et-EE" sz="1600" b="1" dirty="0" smtClean="0"/>
              <a:t> </a:t>
            </a:r>
            <a:r>
              <a:rPr lang="et-EE" sz="1600" b="1" i="1" dirty="0" err="1"/>
              <a:t>Hagana</a:t>
            </a:r>
            <a:r>
              <a:rPr lang="et-EE" sz="1600" b="1" dirty="0"/>
              <a:t> </a:t>
            </a:r>
            <a:r>
              <a:rPr lang="en-US" sz="1600" b="1" dirty="0" smtClean="0"/>
              <a:t>fighter</a:t>
            </a:r>
            <a:r>
              <a:rPr lang="et-EE" sz="1600" b="1" dirty="0" smtClean="0"/>
              <a:t>.</a:t>
            </a:r>
            <a:endParaRPr lang="et-EE" sz="1600" b="1" dirty="0"/>
          </a:p>
          <a:p>
            <a:pPr algn="ctr" eaLnBrk="1" hangingPunct="1"/>
            <a:r>
              <a:rPr lang="en-US" sz="1600" b="1" dirty="0" smtClean="0"/>
              <a:t>Killed in</a:t>
            </a:r>
            <a:r>
              <a:rPr lang="et-EE" sz="1600" b="1" dirty="0" smtClean="0"/>
              <a:t> </a:t>
            </a:r>
            <a:r>
              <a:rPr lang="et-EE" sz="1600" b="1" dirty="0" err="1" smtClean="0"/>
              <a:t>Tel-Aviv</a:t>
            </a:r>
            <a:r>
              <a:rPr lang="et-EE" sz="1600" b="1" dirty="0" smtClean="0"/>
              <a:t> </a:t>
            </a:r>
            <a:r>
              <a:rPr lang="en-US" sz="1600" b="1" dirty="0" smtClean="0"/>
              <a:t>in </a:t>
            </a:r>
            <a:r>
              <a:rPr lang="et-EE" sz="1600" b="1" dirty="0" smtClean="0"/>
              <a:t>1936</a:t>
            </a:r>
            <a:r>
              <a:rPr lang="en-US" sz="1600" b="1" dirty="0" smtClean="0"/>
              <a:t> by a</a:t>
            </a:r>
            <a:r>
              <a:rPr lang="et-EE" sz="1600" b="1" dirty="0" smtClean="0"/>
              <a:t> Briti</a:t>
            </a:r>
            <a:r>
              <a:rPr lang="en-US" sz="1600" b="1" dirty="0" err="1" smtClean="0"/>
              <a:t>sh</a:t>
            </a:r>
            <a:r>
              <a:rPr lang="en-US" sz="1600" b="1" dirty="0" smtClean="0"/>
              <a:t> soldier</a:t>
            </a:r>
            <a:r>
              <a:rPr lang="et-EE" sz="1600" b="1" dirty="0" smtClean="0"/>
              <a:t>.</a:t>
            </a:r>
            <a:endParaRPr lang="et-EE" sz="1600" b="1" dirty="0"/>
          </a:p>
          <a:p>
            <a:pPr algn="ctr" eaLnBrk="1" hangingPunct="1"/>
            <a:r>
              <a:rPr lang="en-US" sz="1600" b="1" i="1" dirty="0" smtClean="0"/>
              <a:t>A street on his name in Tel-Aviv</a:t>
            </a:r>
            <a:r>
              <a:rPr lang="et-EE" sz="1600" b="1" dirty="0" smtClean="0"/>
              <a:t>.</a:t>
            </a:r>
            <a:endParaRPr lang="et-EE" sz="16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F0E6E7-DEC3-4D98-98BB-0A3BC5258654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6540496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93E4A5-FA99-4C09-9115-9DDC05AA99D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200025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052513"/>
            <a:ext cx="2919413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38325"/>
            <a:ext cx="280828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9538" y="80963"/>
            <a:ext cx="54705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en-US" sz="32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policeman and a bus driver</a:t>
            </a:r>
            <a:endParaRPr lang="et-EE" sz="32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287867" y="4221163"/>
            <a:ext cx="22547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 dirty="0" err="1"/>
              <a:t>Aleksander</a:t>
            </a:r>
            <a:r>
              <a:rPr lang="en-US" sz="2400" b="1" i="1" dirty="0"/>
              <a:t> </a:t>
            </a:r>
            <a:r>
              <a:rPr lang="en-US" sz="2400" b="1" i="1" dirty="0" err="1"/>
              <a:t>Gini</a:t>
            </a:r>
            <a:r>
              <a:rPr lang="en-US" sz="2400" b="1" i="1" dirty="0"/>
              <a:t> </a:t>
            </a:r>
          </a:p>
          <a:p>
            <a:pPr algn="ctr" eaLnBrk="1" hangingPunct="1"/>
            <a:r>
              <a:rPr lang="en-US" sz="1600" b="1" dirty="0"/>
              <a:t>(</a:t>
            </a:r>
            <a:r>
              <a:rPr lang="en-US" sz="1600" b="1" dirty="0" err="1"/>
              <a:t>Ginizisky</a:t>
            </a:r>
            <a:r>
              <a:rPr lang="en-US" sz="1600" b="1" dirty="0"/>
              <a:t>) </a:t>
            </a:r>
            <a:r>
              <a:rPr lang="et-EE" sz="1600" b="1" dirty="0"/>
              <a:t>1911-1974</a:t>
            </a:r>
          </a:p>
          <a:p>
            <a:pPr algn="ctr" eaLnBrk="1" hangingPunct="1"/>
            <a:r>
              <a:rPr lang="en-US" sz="1600" b="1" dirty="0" smtClean="0"/>
              <a:t>Tartu University</a:t>
            </a:r>
            <a:r>
              <a:rPr lang="et-EE" sz="1600" b="1" dirty="0" smtClean="0"/>
              <a:t> </a:t>
            </a:r>
            <a:endParaRPr lang="et-EE" sz="1600" b="1" dirty="0"/>
          </a:p>
          <a:p>
            <a:pPr algn="ctr" eaLnBrk="1" hangingPunct="1"/>
            <a:r>
              <a:rPr lang="en-US" sz="1600" b="1" dirty="0" err="1" smtClean="0"/>
              <a:t>corporant</a:t>
            </a:r>
            <a:r>
              <a:rPr lang="et-EE" sz="1600" b="1" dirty="0" smtClean="0"/>
              <a:t> </a:t>
            </a:r>
            <a:r>
              <a:rPr lang="et-EE" sz="1600" b="1" dirty="0"/>
              <a:t>(</a:t>
            </a:r>
            <a:r>
              <a:rPr lang="et-EE" sz="1600" b="1" dirty="0" err="1"/>
              <a:t>Hasmonea</a:t>
            </a:r>
            <a:r>
              <a:rPr lang="et-EE" sz="1600" b="1" dirty="0"/>
              <a:t>)</a:t>
            </a:r>
          </a:p>
          <a:p>
            <a:pPr algn="ctr" eaLnBrk="1" hangingPunct="1"/>
            <a:r>
              <a:rPr lang="et-EE" sz="1600" b="1" dirty="0"/>
              <a:t>1934, …</a:t>
            </a:r>
          </a:p>
        </p:txBody>
      </p:sp>
      <p:sp>
        <p:nvSpPr>
          <p:cNvPr id="10249" name="TextBox 9"/>
          <p:cNvSpPr txBox="1">
            <a:spLocks noChangeArrowheads="1"/>
          </p:cNvSpPr>
          <p:nvPr/>
        </p:nvSpPr>
        <p:spPr bwMode="auto">
          <a:xfrm>
            <a:off x="2987675" y="5351463"/>
            <a:ext cx="30226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 smtClean="0"/>
              <a:t>As a member of British boarder</a:t>
            </a:r>
            <a:endParaRPr lang="et-EE" sz="1600" b="1" dirty="0"/>
          </a:p>
          <a:p>
            <a:pPr algn="ctr" eaLnBrk="1" hangingPunct="1"/>
            <a:r>
              <a:rPr lang="en-US" sz="1600" b="1" dirty="0" smtClean="0"/>
              <a:t>Police in </a:t>
            </a:r>
            <a:r>
              <a:rPr lang="et-EE" sz="1600" b="1" dirty="0" smtClean="0"/>
              <a:t>1936 </a:t>
            </a:r>
            <a:r>
              <a:rPr lang="et-EE" sz="1600" b="1" dirty="0"/>
              <a:t>…   </a:t>
            </a:r>
            <a:r>
              <a:rPr lang="et-EE" dirty="0"/>
              <a:t>               </a:t>
            </a:r>
          </a:p>
        </p:txBody>
      </p:sp>
      <p:sp>
        <p:nvSpPr>
          <p:cNvPr id="10250" name="TextBox 10"/>
          <p:cNvSpPr txBox="1">
            <a:spLocks noChangeArrowheads="1"/>
          </p:cNvSpPr>
          <p:nvPr/>
        </p:nvSpPr>
        <p:spPr bwMode="auto">
          <a:xfrm>
            <a:off x="6617871" y="5805488"/>
            <a:ext cx="1774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t-EE" sz="1600" b="1" dirty="0"/>
              <a:t>„</a:t>
            </a:r>
            <a:r>
              <a:rPr lang="et-EE" sz="1600" b="1" dirty="0" err="1"/>
              <a:t>Egged</a:t>
            </a:r>
            <a:r>
              <a:rPr lang="et-EE" sz="1600" b="1" dirty="0"/>
              <a:t>“ </a:t>
            </a:r>
            <a:r>
              <a:rPr lang="en-US" sz="1600" b="1" dirty="0" smtClean="0"/>
              <a:t>bus driver</a:t>
            </a:r>
            <a:endParaRPr lang="et-EE" sz="1600" b="1" dirty="0"/>
          </a:p>
          <a:p>
            <a:pPr algn="ctr" eaLnBrk="1" hangingPunct="1"/>
            <a:r>
              <a:rPr lang="et-EE" sz="1600" b="1" dirty="0"/>
              <a:t>1939</a:t>
            </a:r>
          </a:p>
        </p:txBody>
      </p:sp>
    </p:spTree>
    <p:extLst>
      <p:ext uri="{BB962C8B-B14F-4D97-AF65-F5344CB8AC3E}">
        <p14:creationId xmlns:p14="http://schemas.microsoft.com/office/powerpoint/2010/main" val="1265093936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1126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367463" y="6248400"/>
            <a:ext cx="2843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</a:rPr>
              <a:t>Hagai Gordon (1950-1973) </a:t>
            </a:r>
            <a:endParaRPr lang="et-EE" sz="1600" b="1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4" y="2905105"/>
            <a:ext cx="2186391" cy="28185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2908240"/>
            <a:ext cx="2156644" cy="27813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51" y="260350"/>
            <a:ext cx="2033150" cy="26081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051" y="3476093"/>
            <a:ext cx="2016850" cy="25699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93737" y="237351"/>
            <a:ext cx="615783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fell defending the state of Israel</a:t>
            </a:r>
            <a:endParaRPr lang="en-US" sz="30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t-EE" sz="32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3" name="TextBox 9"/>
          <p:cNvSpPr txBox="1">
            <a:spLocks noChangeArrowheads="1"/>
          </p:cNvSpPr>
          <p:nvPr/>
        </p:nvSpPr>
        <p:spPr bwMode="auto">
          <a:xfrm>
            <a:off x="387350" y="5916613"/>
            <a:ext cx="26590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t-EE" sz="1600" b="1"/>
              <a:t>Gabriel Bakscht (1932-1956</a:t>
            </a:r>
            <a:r>
              <a:rPr lang="en-US" sz="1600" b="1"/>
              <a:t>)</a:t>
            </a:r>
            <a:endParaRPr lang="et-EE" sz="1600" b="1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3449638" y="5916613"/>
            <a:ext cx="2801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Alik Kligsberg (1943-1967)</a:t>
            </a:r>
            <a:endParaRPr lang="et-EE" sz="1600" b="1">
              <a:solidFill>
                <a:srgbClr val="000000"/>
              </a:solidFill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367463" y="3021013"/>
            <a:ext cx="27797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Ehud Gordon </a:t>
            </a:r>
            <a:r>
              <a:rPr lang="et-EE" sz="1600" b="1">
                <a:solidFill>
                  <a:srgbClr val="000000"/>
                </a:solidFill>
              </a:rPr>
              <a:t>(19</a:t>
            </a:r>
            <a:r>
              <a:rPr lang="en-US" sz="1600" b="1">
                <a:solidFill>
                  <a:srgbClr val="000000"/>
                </a:solidFill>
              </a:rPr>
              <a:t>50</a:t>
            </a:r>
            <a:r>
              <a:rPr lang="et-EE" sz="1600" b="1">
                <a:solidFill>
                  <a:srgbClr val="000000"/>
                </a:solidFill>
              </a:rPr>
              <a:t>-19</a:t>
            </a:r>
            <a:r>
              <a:rPr lang="en-US" sz="1600" b="1">
                <a:solidFill>
                  <a:srgbClr val="000000"/>
                </a:solidFill>
              </a:rPr>
              <a:t>73)</a:t>
            </a:r>
            <a:endParaRPr lang="et-EE" sz="1600" b="1">
              <a:solidFill>
                <a:srgbClr val="000000"/>
              </a:solidFill>
            </a:endParaRPr>
          </a:p>
        </p:txBody>
      </p:sp>
      <p:pic>
        <p:nvPicPr>
          <p:cNvPr id="1127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31888"/>
            <a:ext cx="1092200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350" y="6381328"/>
            <a:ext cx="3824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Be blessed their memory – </a:t>
            </a:r>
            <a:r>
              <a:rPr lang="he-IL" b="1" dirty="0" smtClean="0">
                <a:solidFill>
                  <a:srgbClr val="0070C0"/>
                </a:solidFill>
              </a:rPr>
              <a:t>ז"ל</a:t>
            </a:r>
            <a:r>
              <a:rPr lang="he-IL" dirty="0" smtClean="0"/>
              <a:t> </a:t>
            </a:r>
            <a:r>
              <a:rPr lang="en-US" dirty="0" smtClean="0"/>
              <a:t> </a:t>
            </a:r>
            <a:endParaRPr lang="et-EE" dirty="0"/>
          </a:p>
        </p:txBody>
      </p:sp>
    </p:spTree>
  </p:cSld>
  <p:clrMapOvr>
    <a:masterClrMapping/>
  </p:clrMapOvr>
  <p:transition spd="slow"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1978025"/>
            <a:ext cx="2624137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2616200"/>
            <a:ext cx="37687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838" y="260350"/>
            <a:ext cx="544924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Israel cargo and battle fleet</a:t>
            </a:r>
            <a:endParaRPr lang="et-EE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3459163"/>
            <a:ext cx="140493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189413"/>
            <a:ext cx="293528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323850" y="1416050"/>
            <a:ext cx="3775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t-EE" b="1"/>
              <a:t>Asher Ben-Shmuel (Itzoch)</a:t>
            </a:r>
            <a:r>
              <a:rPr lang="et-EE"/>
              <a:t> </a:t>
            </a:r>
            <a:r>
              <a:rPr lang="et-EE" sz="1400" b="1"/>
              <a:t>(1913 – 1995)</a:t>
            </a:r>
          </a:p>
        </p:txBody>
      </p:sp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96838" y="5775325"/>
            <a:ext cx="17388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i="1" dirty="0" smtClean="0"/>
              <a:t>Seaman of Estonian</a:t>
            </a:r>
            <a:r>
              <a:rPr lang="et-EE" sz="1400" b="1" i="1" dirty="0" smtClean="0"/>
              <a:t> </a:t>
            </a:r>
            <a:endParaRPr lang="et-EE" sz="1400" b="1" i="1" dirty="0"/>
          </a:p>
          <a:p>
            <a:pPr algn="ctr" eaLnBrk="1" hangingPunct="1"/>
            <a:r>
              <a:rPr lang="en-US" sz="1400" b="1" i="1" dirty="0" smtClean="0"/>
              <a:t>ship </a:t>
            </a:r>
            <a:r>
              <a:rPr lang="et-EE" sz="1400" b="1" i="1" dirty="0" smtClean="0"/>
              <a:t>„Kompass“</a:t>
            </a:r>
            <a:r>
              <a:rPr lang="en-US" sz="1400" b="1" i="1" dirty="0" smtClean="0"/>
              <a:t> </a:t>
            </a:r>
          </a:p>
          <a:p>
            <a:pPr algn="ctr" eaLnBrk="1" hangingPunct="1"/>
            <a:r>
              <a:rPr lang="en-US" sz="1400" b="1" i="1" dirty="0" smtClean="0"/>
              <a:t>in </a:t>
            </a:r>
            <a:r>
              <a:rPr lang="et-EE" sz="1400" b="1" i="1" dirty="0" smtClean="0"/>
              <a:t>1933</a:t>
            </a:r>
            <a:r>
              <a:rPr lang="et-EE" sz="1400" b="1" i="1" dirty="0"/>
              <a:t>. </a:t>
            </a:r>
          </a:p>
        </p:txBody>
      </p:sp>
      <p:sp>
        <p:nvSpPr>
          <p:cNvPr id="12297" name="Rectangle 10"/>
          <p:cNvSpPr>
            <a:spLocks noChangeArrowheads="1"/>
          </p:cNvSpPr>
          <p:nvPr/>
        </p:nvSpPr>
        <p:spPr bwMode="auto">
          <a:xfrm>
            <a:off x="5732463" y="1984375"/>
            <a:ext cx="2727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t-EE" b="1"/>
              <a:t>Tuvja Smolensk</a:t>
            </a:r>
            <a:r>
              <a:rPr lang="et-EE"/>
              <a:t> </a:t>
            </a:r>
            <a:r>
              <a:rPr lang="et-EE" sz="1400" b="1"/>
              <a:t>(1916 – 1993)</a:t>
            </a:r>
          </a:p>
        </p:txBody>
      </p:sp>
      <p:sp>
        <p:nvSpPr>
          <p:cNvPr id="12298" name="Rectangle 11"/>
          <p:cNvSpPr>
            <a:spLocks noChangeArrowheads="1"/>
          </p:cNvSpPr>
          <p:nvPr/>
        </p:nvSpPr>
        <p:spPr bwMode="auto">
          <a:xfrm>
            <a:off x="6427788" y="5770575"/>
            <a:ext cx="2286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0000"/>
                </a:solidFill>
              </a:rPr>
              <a:t>Estonian Mariner’s</a:t>
            </a:r>
            <a:endParaRPr lang="et-EE" sz="1400" b="1" i="1" dirty="0">
              <a:solidFill>
                <a:srgbClr val="000000"/>
              </a:solidFill>
            </a:endParaRPr>
          </a:p>
          <a:p>
            <a:pPr algn="ctr"/>
            <a:r>
              <a:rPr lang="en-US" sz="1400" b="1" i="1" dirty="0" smtClean="0">
                <a:solidFill>
                  <a:srgbClr val="000000"/>
                </a:solidFill>
              </a:rPr>
              <a:t>Service certificate</a:t>
            </a:r>
            <a:r>
              <a:rPr lang="et-EE" sz="1400" b="1" i="1" dirty="0" smtClean="0">
                <a:solidFill>
                  <a:srgbClr val="000000"/>
                </a:solidFill>
              </a:rPr>
              <a:t>  1937.</a:t>
            </a:r>
            <a:endParaRPr lang="en-US" sz="1400" b="1" i="1" dirty="0" smtClean="0">
              <a:solidFill>
                <a:srgbClr val="000000"/>
              </a:solidFill>
            </a:endParaRPr>
          </a:p>
          <a:p>
            <a:pPr algn="ctr"/>
            <a:endParaRPr lang="et-EE" sz="1400" b="1" i="1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005174" y="1052513"/>
            <a:ext cx="39322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err="1" smtClean="0"/>
              <a:t>Nechemia</a:t>
            </a:r>
            <a:r>
              <a:rPr lang="en-US" sz="2400" b="1" dirty="0" smtClean="0"/>
              <a:t> </a:t>
            </a:r>
            <a:r>
              <a:rPr lang="en-US" sz="2400" b="1" dirty="0" err="1"/>
              <a:t>Levanon</a:t>
            </a:r>
            <a:r>
              <a:rPr lang="en-US" sz="2400" b="1" dirty="0"/>
              <a:t> </a:t>
            </a:r>
            <a:r>
              <a:rPr lang="en-US" sz="1600" b="1" dirty="0"/>
              <a:t>(</a:t>
            </a:r>
            <a:r>
              <a:rPr lang="en-US" sz="1600" b="1" dirty="0" err="1"/>
              <a:t>Levitan</a:t>
            </a:r>
            <a:r>
              <a:rPr lang="en-US" sz="1600" b="1" dirty="0"/>
              <a:t>)</a:t>
            </a:r>
          </a:p>
          <a:p>
            <a:pPr algn="ctr" eaLnBrk="1" hangingPunct="1"/>
            <a:r>
              <a:rPr lang="et-EE" b="1" dirty="0"/>
              <a:t>(</a:t>
            </a:r>
            <a:r>
              <a:rPr lang="en-US" b="1" dirty="0"/>
              <a:t>1915 </a:t>
            </a:r>
            <a:r>
              <a:rPr lang="en-US" b="1" dirty="0" err="1" smtClean="0"/>
              <a:t>Rūjiena</a:t>
            </a:r>
            <a:r>
              <a:rPr lang="en-US" b="1" dirty="0" smtClean="0"/>
              <a:t>, Latvia </a:t>
            </a:r>
            <a:r>
              <a:rPr lang="en-US" b="1" dirty="0"/>
              <a:t>– 200</a:t>
            </a:r>
            <a:r>
              <a:rPr lang="et-EE" b="1" dirty="0"/>
              <a:t>3</a:t>
            </a:r>
            <a:r>
              <a:rPr lang="en-US" b="1" dirty="0"/>
              <a:t> </a:t>
            </a:r>
            <a:r>
              <a:rPr lang="en-US" b="1" dirty="0" err="1"/>
              <a:t>Kfar</a:t>
            </a:r>
            <a:r>
              <a:rPr lang="en-US" b="1" dirty="0"/>
              <a:t> Blum</a:t>
            </a:r>
            <a:r>
              <a:rPr lang="et-EE" b="1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57" y="261396"/>
            <a:ext cx="2399555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2" y="2492897"/>
            <a:ext cx="5096956" cy="364432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450012" y="180975"/>
            <a:ext cx="2274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Statesmen</a:t>
            </a:r>
            <a:r>
              <a:rPr lang="et-EE" sz="32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t-EE" sz="32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720F27-5BD6-4D40-8635-F79D51E613E3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13320" name="Rectangle 4"/>
          <p:cNvSpPr>
            <a:spLocks noChangeArrowheads="1"/>
          </p:cNvSpPr>
          <p:nvPr/>
        </p:nvSpPr>
        <p:spPr bwMode="auto">
          <a:xfrm>
            <a:off x="5437188" y="4348163"/>
            <a:ext cx="372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t-EE" sz="1400" b="1" dirty="0">
                <a:solidFill>
                  <a:srgbClr val="000000"/>
                </a:solidFill>
              </a:rPr>
              <a:t>1933-1937 </a:t>
            </a:r>
            <a:r>
              <a:rPr lang="en-US" sz="1400" b="1" dirty="0" smtClean="0">
                <a:solidFill>
                  <a:srgbClr val="000000"/>
                </a:solidFill>
              </a:rPr>
              <a:t>– founder of the </a:t>
            </a:r>
            <a:r>
              <a:rPr lang="en-US" sz="1400" b="1" dirty="0" err="1" smtClean="0">
                <a:solidFill>
                  <a:srgbClr val="000000"/>
                </a:solidFill>
              </a:rPr>
              <a:t>Hashomer</a:t>
            </a:r>
            <a:endParaRPr lang="en-US" sz="14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b="1" dirty="0" err="1" smtClean="0">
                <a:solidFill>
                  <a:srgbClr val="000000"/>
                </a:solidFill>
              </a:rPr>
              <a:t>Hazair</a:t>
            </a:r>
            <a:r>
              <a:rPr lang="en-US" sz="1400" b="1" dirty="0" smtClean="0">
                <a:solidFill>
                  <a:srgbClr val="000000"/>
                </a:solidFill>
              </a:rPr>
              <a:t> (</a:t>
            </a:r>
            <a:r>
              <a:rPr lang="en-US" sz="1400" b="1" dirty="0" err="1" smtClean="0">
                <a:solidFill>
                  <a:srgbClr val="000000"/>
                </a:solidFill>
              </a:rPr>
              <a:t>Nezach</a:t>
            </a:r>
            <a:r>
              <a:rPr lang="en-US" sz="1400" b="1" dirty="0" smtClean="0">
                <a:solidFill>
                  <a:srgbClr val="000000"/>
                </a:solidFill>
              </a:rPr>
              <a:t>) movement in Estonia</a:t>
            </a:r>
            <a:endParaRPr lang="et-EE" sz="1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1862697" cy="21800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450012" y="180975"/>
            <a:ext cx="2274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Statesmen</a:t>
            </a:r>
            <a:r>
              <a:rPr lang="et-EE" sz="32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t-EE" sz="32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7DAF94-2DDA-40B8-BFCB-16265A17097B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34820" name="Picture 4" descr="C:\Users\MarkR\Desktop\Panus\be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79" y="3438208"/>
            <a:ext cx="4803950" cy="3264907"/>
          </a:xfrm>
          <a:prstGeom prst="roundRect">
            <a:avLst>
              <a:gd name="adj" fmla="val 11111"/>
            </a:avLst>
          </a:prstGeom>
          <a:ln w="57150" cap="rnd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MarkR\Desktop\Panus\nechemia 1950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0814"/>
            <a:ext cx="4876574" cy="3230946"/>
          </a:xfrm>
          <a:prstGeom prst="roundRect">
            <a:avLst>
              <a:gd name="adj" fmla="val 11111"/>
            </a:avLst>
          </a:prstGeom>
          <a:ln w="57150" cap="rnd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Rectangle 5"/>
          <p:cNvSpPr>
            <a:spLocks noChangeArrowheads="1"/>
          </p:cNvSpPr>
          <p:nvPr/>
        </p:nvSpPr>
        <p:spPr bwMode="auto">
          <a:xfrm>
            <a:off x="5652121" y="4221163"/>
            <a:ext cx="32923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t-EE" sz="1600" b="1" dirty="0">
                <a:solidFill>
                  <a:srgbClr val="000000"/>
                </a:solidFill>
              </a:rPr>
              <a:t>1938 </a:t>
            </a:r>
            <a:r>
              <a:rPr lang="et-EE" sz="1600" b="1" dirty="0" smtClean="0">
                <a:solidFill>
                  <a:srgbClr val="000000"/>
                </a:solidFill>
              </a:rPr>
              <a:t>– </a:t>
            </a:r>
            <a:r>
              <a:rPr lang="en-US" sz="1600" b="1" dirty="0" smtClean="0">
                <a:solidFill>
                  <a:srgbClr val="000000"/>
                </a:solidFill>
              </a:rPr>
              <a:t>Kibbutz </a:t>
            </a:r>
            <a:r>
              <a:rPr lang="et-EE" sz="1600" b="1" dirty="0" smtClean="0">
                <a:solidFill>
                  <a:srgbClr val="000000"/>
                </a:solidFill>
              </a:rPr>
              <a:t>„Anglo-Balti</a:t>
            </a:r>
            <a:r>
              <a:rPr lang="et-EE" sz="1600" b="1" dirty="0">
                <a:solidFill>
                  <a:srgbClr val="000000"/>
                </a:solidFill>
              </a:rPr>
              <a:t>“ </a:t>
            </a:r>
            <a:endParaRPr lang="en-US" sz="1600" b="1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t-EE" sz="1600" b="1" dirty="0">
                <a:solidFill>
                  <a:srgbClr val="000000"/>
                </a:solidFill>
              </a:rPr>
              <a:t> 1943 – </a:t>
            </a:r>
            <a:r>
              <a:rPr lang="et-EE" sz="1600" b="1" dirty="0" err="1">
                <a:solidFill>
                  <a:srgbClr val="000000"/>
                </a:solidFill>
              </a:rPr>
              <a:t>kibbutz</a:t>
            </a:r>
            <a:r>
              <a:rPr lang="et-EE" sz="1600" b="1" dirty="0">
                <a:solidFill>
                  <a:srgbClr val="000000"/>
                </a:solidFill>
              </a:rPr>
              <a:t> </a:t>
            </a:r>
            <a:r>
              <a:rPr lang="et-EE" sz="1600" b="1" dirty="0" err="1">
                <a:solidFill>
                  <a:srgbClr val="000000"/>
                </a:solidFill>
              </a:rPr>
              <a:t>Afikim</a:t>
            </a:r>
            <a:r>
              <a:rPr lang="et-EE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founder</a:t>
            </a:r>
            <a:endParaRPr lang="et-EE" sz="1600" b="1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t-EE" sz="1600" b="1" dirty="0">
                <a:solidFill>
                  <a:srgbClr val="000000"/>
                </a:solidFill>
              </a:rPr>
              <a:t>1948 – </a:t>
            </a:r>
            <a:r>
              <a:rPr lang="en-US" sz="1600" b="1" dirty="0" smtClean="0">
                <a:solidFill>
                  <a:srgbClr val="000000"/>
                </a:solidFill>
              </a:rPr>
              <a:t>in the war of Independence</a:t>
            </a:r>
            <a:endParaRPr lang="et-EE" sz="1600" b="1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t-EE" sz="1600" b="1" dirty="0">
                <a:solidFill>
                  <a:srgbClr val="000000"/>
                </a:solidFill>
              </a:rPr>
              <a:t>1948 - 1953 – </a:t>
            </a:r>
            <a:r>
              <a:rPr lang="et-EE" sz="1600" b="1" dirty="0" err="1">
                <a:solidFill>
                  <a:srgbClr val="000000"/>
                </a:solidFill>
              </a:rPr>
              <a:t>kibbutz</a:t>
            </a:r>
            <a:r>
              <a:rPr lang="et-EE" sz="1600" b="1" dirty="0">
                <a:solidFill>
                  <a:srgbClr val="000000"/>
                </a:solidFill>
              </a:rPr>
              <a:t> </a:t>
            </a:r>
            <a:r>
              <a:rPr lang="et-EE" sz="1600" b="1" dirty="0" err="1">
                <a:solidFill>
                  <a:srgbClr val="000000"/>
                </a:solidFill>
              </a:rPr>
              <a:t>Afikim</a:t>
            </a:r>
            <a:endParaRPr lang="et-EE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nechemia.org/pic/moscow/nechemia%20in%20helsinki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490566"/>
            <a:ext cx="4930251" cy="33150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1862697" cy="21800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450012" y="180975"/>
            <a:ext cx="2274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Statesmen</a:t>
            </a:r>
            <a:r>
              <a:rPr lang="et-EE" sz="32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t-EE" sz="32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C38FD-829C-47A8-AB1D-E51616D52697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5256213" y="4797425"/>
            <a:ext cx="38877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t-EE" sz="1600" b="1" dirty="0">
                <a:solidFill>
                  <a:srgbClr val="000000"/>
                </a:solidFill>
              </a:rPr>
              <a:t>1953 – 1982 – </a:t>
            </a:r>
            <a:r>
              <a:rPr lang="en-US" sz="1600" b="1" dirty="0" smtClean="0">
                <a:solidFill>
                  <a:srgbClr val="000000"/>
                </a:solidFill>
              </a:rPr>
              <a:t>secret service</a:t>
            </a:r>
            <a:r>
              <a:rPr lang="et-EE" sz="1600" b="1" dirty="0" smtClean="0">
                <a:solidFill>
                  <a:srgbClr val="000000"/>
                </a:solidFill>
              </a:rPr>
              <a:t>, </a:t>
            </a:r>
            <a:r>
              <a:rPr lang="en-US" sz="1600" b="1" dirty="0" smtClean="0">
                <a:solidFill>
                  <a:srgbClr val="000000"/>
                </a:solidFill>
              </a:rPr>
              <a:t>in the USSR embassy, head of </a:t>
            </a:r>
            <a:r>
              <a:rPr lang="en-US" sz="1600" b="1" i="1" dirty="0" err="1" smtClean="0">
                <a:solidFill>
                  <a:srgbClr val="000000"/>
                </a:solidFill>
              </a:rPr>
              <a:t>Nativ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t-EE" sz="1600" b="1" dirty="0" smtClean="0">
                <a:solidFill>
                  <a:srgbClr val="000000"/>
                </a:solidFill>
              </a:rPr>
              <a:t>– </a:t>
            </a:r>
            <a:r>
              <a:rPr lang="en-US" sz="1600" b="1" dirty="0" smtClean="0">
                <a:solidFill>
                  <a:srgbClr val="000000"/>
                </a:solidFill>
              </a:rPr>
              <a:t>responsible for the</a:t>
            </a:r>
            <a:r>
              <a:rPr lang="et-EE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</a:rPr>
              <a:t>zionist</a:t>
            </a:r>
            <a:r>
              <a:rPr lang="en-US" sz="1600" b="1" dirty="0" smtClean="0">
                <a:solidFill>
                  <a:srgbClr val="000000"/>
                </a:solidFill>
              </a:rPr>
              <a:t> work with USSR Jews.</a:t>
            </a:r>
            <a:endParaRPr lang="et-EE" sz="1600" b="1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t-EE" sz="1600" b="1" dirty="0">
                <a:solidFill>
                  <a:srgbClr val="000000"/>
                </a:solidFill>
              </a:rPr>
              <a:t>1982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t-EE" sz="1600" b="1" dirty="0">
                <a:solidFill>
                  <a:srgbClr val="000000"/>
                </a:solidFill>
              </a:rPr>
              <a:t>-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t-EE" sz="1600" b="1" dirty="0">
                <a:solidFill>
                  <a:srgbClr val="000000"/>
                </a:solidFill>
              </a:rPr>
              <a:t>2003 - </a:t>
            </a:r>
            <a:r>
              <a:rPr lang="et-EE" sz="1600" b="1" dirty="0" err="1">
                <a:solidFill>
                  <a:srgbClr val="000000"/>
                </a:solidFill>
              </a:rPr>
              <a:t>kibbutz</a:t>
            </a:r>
            <a:r>
              <a:rPr lang="et-EE" sz="1600" b="1" dirty="0">
                <a:solidFill>
                  <a:srgbClr val="000000"/>
                </a:solidFill>
              </a:rPr>
              <a:t> </a:t>
            </a:r>
            <a:r>
              <a:rPr lang="et-EE" sz="1600" b="1" dirty="0" err="1">
                <a:solidFill>
                  <a:srgbClr val="000000"/>
                </a:solidFill>
              </a:rPr>
              <a:t>Kfar</a:t>
            </a:r>
            <a:r>
              <a:rPr lang="et-EE" sz="1600" b="1" dirty="0">
                <a:solidFill>
                  <a:srgbClr val="000000"/>
                </a:solidFill>
              </a:rPr>
              <a:t> </a:t>
            </a:r>
            <a:r>
              <a:rPr lang="et-EE" sz="1600" b="1" dirty="0" err="1">
                <a:solidFill>
                  <a:srgbClr val="000000"/>
                </a:solidFill>
              </a:rPr>
              <a:t>Blum</a:t>
            </a:r>
            <a:endParaRPr lang="et-EE" sz="1600" b="1" dirty="0">
              <a:solidFill>
                <a:srgbClr val="000000"/>
              </a:solidFill>
            </a:endParaRPr>
          </a:p>
        </p:txBody>
      </p:sp>
      <p:pic>
        <p:nvPicPr>
          <p:cNvPr id="35842" name="Picture 2" descr="C:\Users\MarkR\Desktop\Panus\nechemia in moscow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172305"/>
            <a:ext cx="5583435" cy="396324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TextBox 6"/>
          <p:cNvSpPr txBox="1">
            <a:spLocks noChangeArrowheads="1"/>
          </p:cNvSpPr>
          <p:nvPr/>
        </p:nvSpPr>
        <p:spPr bwMode="auto">
          <a:xfrm>
            <a:off x="350838" y="3113088"/>
            <a:ext cx="1998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Nechemia Levanon</a:t>
            </a:r>
            <a:endParaRPr lang="et-EE" b="1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873987" y="1312349"/>
            <a:ext cx="180020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804248" y="1295780"/>
            <a:ext cx="180020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67853" y="97085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K</a:t>
            </a:r>
            <a:r>
              <a:rPr lang="en-US" sz="1400" b="1" dirty="0" smtClean="0">
                <a:solidFill>
                  <a:srgbClr val="FF0000"/>
                </a:solidFill>
              </a:rPr>
              <a:t>. </a:t>
            </a:r>
            <a:r>
              <a:rPr lang="en-US" sz="1400" b="1" dirty="0" smtClean="0">
                <a:solidFill>
                  <a:srgbClr val="0070C0"/>
                </a:solidFill>
              </a:rPr>
              <a:t>Voroshilov</a:t>
            </a:r>
            <a:endParaRPr lang="et-EE" sz="1400" b="1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50784" y="897970"/>
            <a:ext cx="10147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N. </a:t>
            </a:r>
            <a:r>
              <a:rPr lang="en-US" sz="1400" b="1" dirty="0" err="1" smtClean="0">
                <a:solidFill>
                  <a:srgbClr val="0070C0"/>
                </a:solidFill>
              </a:rPr>
              <a:t>Levanon</a:t>
            </a:r>
            <a:endParaRPr lang="et-EE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5115" y="222250"/>
            <a:ext cx="6534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t-EE" sz="36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en-US" sz="36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spouses of statesmen</a:t>
            </a:r>
            <a:endParaRPr lang="et-EE" sz="36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2" y="1413334"/>
            <a:ext cx="2728633" cy="480285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3549650" y="5957888"/>
            <a:ext cx="19852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i="1" dirty="0" smtClean="0"/>
              <a:t>In Tallinn in</a:t>
            </a:r>
            <a:r>
              <a:rPr lang="et-EE" b="1" i="1" dirty="0" smtClean="0"/>
              <a:t> 1929</a:t>
            </a:r>
            <a:r>
              <a:rPr lang="en-US" b="1" i="1" dirty="0" smtClean="0"/>
              <a:t>…</a:t>
            </a:r>
          </a:p>
          <a:p>
            <a:pPr eaLnBrk="1" hangingPunct="1"/>
            <a:endParaRPr lang="et-EE" b="1" i="1" dirty="0"/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3619500" y="1196975"/>
            <a:ext cx="36734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t-EE" sz="2800" b="1"/>
              <a:t>Sima Arlosoroff (Rubin)</a:t>
            </a:r>
          </a:p>
          <a:p>
            <a:pPr algn="ctr" eaLnBrk="1" hangingPunct="1"/>
            <a:r>
              <a:rPr lang="et-EE"/>
              <a:t>(1901-1976)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pPr>
              <a:defRPr/>
            </a:pPr>
            <a:fld id="{1EFDDB70-B97D-4F14-BFE2-2869B2285A6B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pic>
        <p:nvPicPr>
          <p:cNvPr id="1639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89" y="2227111"/>
            <a:ext cx="3900767" cy="329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4"/>
          <p:cNvSpPr>
            <a:spLocks noChangeArrowheads="1"/>
          </p:cNvSpPr>
          <p:nvPr/>
        </p:nvSpPr>
        <p:spPr bwMode="auto">
          <a:xfrm>
            <a:off x="5118066" y="5588556"/>
            <a:ext cx="371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</a:rPr>
              <a:t>… </a:t>
            </a:r>
            <a:r>
              <a:rPr lang="en-US" b="1" i="1" dirty="0" smtClean="0">
                <a:solidFill>
                  <a:srgbClr val="000000"/>
                </a:solidFill>
              </a:rPr>
              <a:t>and in Israel with Estonian </a:t>
            </a:r>
            <a:r>
              <a:rPr lang="et-EE" b="1" i="1" dirty="0" smtClean="0">
                <a:solidFill>
                  <a:srgbClr val="000000"/>
                </a:solidFill>
              </a:rPr>
              <a:t>„</a:t>
            </a:r>
            <a:r>
              <a:rPr lang="en-US" b="1" i="1" dirty="0" smtClean="0">
                <a:solidFill>
                  <a:srgbClr val="000000"/>
                </a:solidFill>
              </a:rPr>
              <a:t>girls</a:t>
            </a:r>
            <a:r>
              <a:rPr lang="et-EE" b="1" i="1" dirty="0" smtClean="0">
                <a:solidFill>
                  <a:srgbClr val="000000"/>
                </a:solidFill>
              </a:rPr>
              <a:t>“</a:t>
            </a:r>
            <a:endParaRPr lang="et-EE" dirty="0"/>
          </a:p>
        </p:txBody>
      </p:sp>
      <p:sp>
        <p:nvSpPr>
          <p:cNvPr id="6" name="Down Arrow 5"/>
          <p:cNvSpPr/>
          <p:nvPr/>
        </p:nvSpPr>
        <p:spPr>
          <a:xfrm rot="20535837">
            <a:off x="7135027" y="1815798"/>
            <a:ext cx="300237" cy="8879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887395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sz="4000" b="1" dirty="0" smtClean="0"/>
              <a:t>Jews in Estonia</a:t>
            </a:r>
            <a:endParaRPr lang="et-E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1268760"/>
            <a:ext cx="8229600" cy="4968552"/>
          </a:xfrm>
        </p:spPr>
        <p:txBody>
          <a:bodyPr/>
          <a:lstStyle/>
          <a:p>
            <a:r>
              <a:rPr lang="en-US" sz="2400" b="1" dirty="0" smtClean="0"/>
              <a:t>1333 – first written mentioning of a Jew in Estonia</a:t>
            </a:r>
          </a:p>
          <a:p>
            <a:r>
              <a:rPr lang="en-US" sz="2400" b="1" dirty="0" smtClean="0"/>
              <a:t>Occasional Jewish traders, doctors and craftsmen, but no permanent community </a:t>
            </a:r>
          </a:p>
          <a:p>
            <a:r>
              <a:rPr lang="en-US" sz="2400" b="1" dirty="0" smtClean="0"/>
              <a:t>From 1721 – Estonia becomes part of the Russian empire. Big increase in the number of Jews after division of Poland in 1772. Jews are periodically expelled from Russia.</a:t>
            </a:r>
          </a:p>
          <a:p>
            <a:r>
              <a:rPr lang="en-US" sz="2400" b="1" dirty="0" smtClean="0"/>
              <a:t>1791 – the Pale of settlement. Estonia is not in the Pale, thus the number of Jews in Estonia is restricted.</a:t>
            </a:r>
          </a:p>
          <a:p>
            <a:r>
              <a:rPr lang="en-US" sz="2400" b="1" dirty="0" smtClean="0"/>
              <a:t>1840 – Nicolai soldiers, high level Jewish craftsmen, high school graduates etc. get permission to settle anywhere in Russia. This brings to establishing of Jewish communities in the major Estonian cities. </a:t>
            </a:r>
            <a:endParaRPr lang="et-EE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MR 2014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2FB5F-DFC0-4553-A197-F92260868E6D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0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24" y="542856"/>
            <a:ext cx="5640964" cy="4692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358" y="5517232"/>
            <a:ext cx="88586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“In the land of the dwarfs”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– one of the most popular children songs was written by …</a:t>
            </a:r>
            <a:endParaRPr lang="et-EE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88913"/>
            <a:ext cx="153118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arts</a:t>
            </a:r>
            <a:endParaRPr lang="et-EE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544505-6064-4D54-9A5C-A75B6E43F24E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pic>
        <p:nvPicPr>
          <p:cNvPr id="8" name="gamadim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F:\Backup files\EJA all\EJA\Culture\Vilensky yare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8610">
            <a:off x="657225" y="3395663"/>
            <a:ext cx="23891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9427"/>
            <a:ext cx="3935856" cy="54538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323850" y="420688"/>
            <a:ext cx="432435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t-EE" sz="3600" b="1" dirty="0">
                <a:solidFill>
                  <a:srgbClr val="333300"/>
                </a:solidFill>
                <a:latin typeface="+mn-lt"/>
                <a:cs typeface="+mn-cs"/>
              </a:rPr>
              <a:t>Ella  </a:t>
            </a:r>
            <a:r>
              <a:rPr lang="et-EE" sz="3600" b="1" dirty="0" err="1">
                <a:solidFill>
                  <a:srgbClr val="333300"/>
                </a:solidFill>
                <a:latin typeface="+mn-lt"/>
                <a:cs typeface="+mn-cs"/>
              </a:rPr>
              <a:t>Amitan-Vilensky</a:t>
            </a:r>
            <a:r>
              <a:rPr lang="et-EE" sz="3600" b="1" dirty="0">
                <a:solidFill>
                  <a:srgbClr val="333300"/>
                </a:solidFill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t-EE" sz="1200" b="1" dirty="0">
              <a:solidFill>
                <a:srgbClr val="3333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t-EE" sz="2400" b="1" dirty="0">
                <a:solidFill>
                  <a:srgbClr val="333300"/>
                </a:solidFill>
                <a:latin typeface="+mn-lt"/>
                <a:cs typeface="+mn-cs"/>
              </a:rPr>
              <a:t>(1893 Tartu – 1995 </a:t>
            </a:r>
            <a:r>
              <a:rPr lang="et-EE" sz="2400" b="1" dirty="0" err="1">
                <a:solidFill>
                  <a:srgbClr val="333300"/>
                </a:solidFill>
                <a:latin typeface="+mn-lt"/>
                <a:cs typeface="+mn-cs"/>
              </a:rPr>
              <a:t>Tel-Aviv</a:t>
            </a:r>
            <a:r>
              <a:rPr lang="et-EE" sz="2400" b="1" dirty="0">
                <a:solidFill>
                  <a:srgbClr val="333300"/>
                </a:solidFill>
                <a:latin typeface="+mn-lt"/>
                <a:cs typeface="+mn-cs"/>
              </a:rPr>
              <a:t>)</a:t>
            </a:r>
            <a:endParaRPr lang="et-EE" sz="2000" b="1" dirty="0">
              <a:solidFill>
                <a:srgbClr val="333300"/>
              </a:solidFill>
              <a:latin typeface="+mn-lt"/>
              <a:cs typeface="+mn-cs"/>
            </a:endParaRP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873751" y="5805264"/>
            <a:ext cx="3811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i="1" dirty="0" smtClean="0">
                <a:solidFill>
                  <a:srgbClr val="002060"/>
                </a:solidFill>
              </a:rPr>
              <a:t>The first Israeli children poet</a:t>
            </a:r>
            <a:endParaRPr lang="et-EE" sz="2400" b="1" i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7C4175-E656-4A6F-999E-8CC9A7303D14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pic>
        <p:nvPicPr>
          <p:cNvPr id="18440" name="Picture 9" descr="F:\Backup files\EJA all\EJA\Culture\Vilensky p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070">
            <a:off x="3063875" y="3435350"/>
            <a:ext cx="14208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 descr="F:\Backup files\EJA all\EJA\Culture\Vilensky prahi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8" y="2384425"/>
            <a:ext cx="14636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1" descr="F:\Backup files\EJA all\EJA\Culture\Vilensky tmun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4137">
            <a:off x="674688" y="2133600"/>
            <a:ext cx="13652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8" descr="F:\Backup files\EJA all\EJA\Culture\Vilensky aziz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359">
            <a:off x="2974975" y="2138363"/>
            <a:ext cx="13779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60350"/>
            <a:ext cx="1396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arts</a:t>
            </a:r>
            <a:endParaRPr lang="et-EE" sz="36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971550" y="3140968"/>
            <a:ext cx="29527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Composer</a:t>
            </a:r>
            <a:endParaRPr lang="en-US" sz="2000" b="1" dirty="0">
              <a:solidFill>
                <a:srgbClr val="00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Pianist</a:t>
            </a:r>
            <a:endParaRPr lang="et-EE" sz="2000" b="1" dirty="0">
              <a:solidFill>
                <a:srgbClr val="00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Theater and cinema composer</a:t>
            </a:r>
            <a:endParaRPr lang="et-EE" sz="2000" b="1" dirty="0">
              <a:solidFill>
                <a:srgbClr val="00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b="1" smtClean="0">
                <a:solidFill>
                  <a:srgbClr val="000000"/>
                </a:solidFill>
              </a:rPr>
              <a:t>Musical </a:t>
            </a:r>
            <a:r>
              <a:rPr lang="en-US" sz="2000" b="1" dirty="0" smtClean="0">
                <a:solidFill>
                  <a:srgbClr val="000000"/>
                </a:solidFill>
              </a:rPr>
              <a:t>director of the </a:t>
            </a:r>
            <a:r>
              <a:rPr lang="en-US" sz="2000" b="1" dirty="0" err="1" smtClean="0">
                <a:solidFill>
                  <a:srgbClr val="000000"/>
                </a:solidFill>
              </a:rPr>
              <a:t>Gesher</a:t>
            </a:r>
            <a:r>
              <a:rPr lang="en-US" sz="2000" b="1" dirty="0" smtClean="0">
                <a:solidFill>
                  <a:srgbClr val="000000"/>
                </a:solidFill>
              </a:rPr>
              <a:t> theater</a:t>
            </a:r>
            <a:endParaRPr lang="et-EE" sz="2000" b="1" dirty="0">
              <a:solidFill>
                <a:srgbClr val="000000"/>
              </a:solidFill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4897438" y="1096963"/>
            <a:ext cx="40814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t-EE" sz="2800" b="1" dirty="0" err="1"/>
              <a:t>Avi</a:t>
            </a:r>
            <a:r>
              <a:rPr lang="et-EE" sz="2800" b="1" dirty="0"/>
              <a:t> </a:t>
            </a:r>
            <a:r>
              <a:rPr lang="et-EE" sz="2800" b="1" dirty="0" err="1"/>
              <a:t>Benjamin</a:t>
            </a:r>
            <a:r>
              <a:rPr lang="et-EE" sz="2800" b="1" dirty="0"/>
              <a:t> (</a:t>
            </a:r>
            <a:r>
              <a:rPr lang="et-EE" sz="2800" b="1" dirty="0" err="1"/>
              <a:t>Nedzvetski</a:t>
            </a:r>
            <a:r>
              <a:rPr lang="et-EE" sz="2800" b="1" dirty="0"/>
              <a:t>)</a:t>
            </a:r>
          </a:p>
          <a:p>
            <a:pPr algn="ctr" eaLnBrk="1" hangingPunct="1"/>
            <a:r>
              <a:rPr lang="en-US" b="1" dirty="0" smtClean="0"/>
              <a:t>b</a:t>
            </a:r>
            <a:r>
              <a:rPr lang="et-EE" b="1" dirty="0" smtClean="0"/>
              <a:t>. </a:t>
            </a:r>
            <a:r>
              <a:rPr lang="et-EE" b="1" dirty="0"/>
              <a:t>1959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59D6E-DA20-48DF-A098-73BE626C2938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pic>
        <p:nvPicPr>
          <p:cNvPr id="14342" name="Picture 6" descr="E:\Backup files\Museum fotos\Kultuur\Kunst2 - muusika\Avi Benyamin\3AS18MAY04B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830" y="1924844"/>
            <a:ext cx="3185542" cy="43281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" y="188913"/>
            <a:ext cx="574833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40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</a:t>
            </a:r>
            <a:r>
              <a:rPr lang="et-EE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40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Benjamin</a:t>
            </a:r>
            <a:r>
              <a:rPr lang="et-EE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t-EE" sz="40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Nedzvetski</a:t>
            </a:r>
            <a:r>
              <a:rPr lang="et-EE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300" y="6426200"/>
            <a:ext cx="1160463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4113" y="6543675"/>
            <a:ext cx="369887" cy="365125"/>
          </a:xfrm>
        </p:spPr>
        <p:txBody>
          <a:bodyPr/>
          <a:lstStyle/>
          <a:p>
            <a:pPr>
              <a:defRPr/>
            </a:pPr>
            <a:fld id="{6D414F32-548D-43F9-8A95-97FDC4F30AC3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  <p:pic>
        <p:nvPicPr>
          <p:cNvPr id="6" name="avilou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1430" y="1196752"/>
            <a:ext cx="681675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51369"/>
      </p:ext>
    </p:extLst>
  </p:cSld>
  <p:clrMapOvr>
    <a:masterClrMapping/>
  </p:clrMapOvr>
  <p:transition spd="slow"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825" y="260350"/>
            <a:ext cx="247054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science</a:t>
            </a:r>
            <a:endParaRPr lang="et-EE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88" y="1509713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68288" y="2163763"/>
            <a:ext cx="32956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t-EE" sz="3600" b="1"/>
              <a:t>Michael Heltzer </a:t>
            </a:r>
          </a:p>
          <a:p>
            <a:pPr algn="ctr" eaLnBrk="1" hangingPunct="1"/>
            <a:r>
              <a:rPr lang="et-EE" b="1"/>
              <a:t>(1928-2010)</a:t>
            </a: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134938" y="3530600"/>
            <a:ext cx="366440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 smtClean="0"/>
              <a:t>Orientalist</a:t>
            </a:r>
            <a:endParaRPr lang="et-EE" dirty="0"/>
          </a:p>
          <a:p>
            <a:pPr eaLnBrk="1" hangingPunct="1">
              <a:buFont typeface="Arial" charset="0"/>
              <a:buChar char="•"/>
            </a:pPr>
            <a:r>
              <a:rPr lang="en-US" dirty="0" err="1" smtClean="0"/>
              <a:t>Assyrologist</a:t>
            </a:r>
            <a:r>
              <a:rPr lang="et-EE" dirty="0" smtClean="0"/>
              <a:t> </a:t>
            </a:r>
            <a:endParaRPr lang="et-EE" dirty="0"/>
          </a:p>
          <a:p>
            <a:pPr eaLnBrk="1" hangingPunct="1">
              <a:buFont typeface="Arial" charset="0"/>
              <a:buChar char="•"/>
            </a:pPr>
            <a:r>
              <a:rPr lang="en-US" dirty="0" smtClean="0"/>
              <a:t>Honorary doctor of Tartu Univ.</a:t>
            </a:r>
            <a:endParaRPr lang="et-EE" dirty="0"/>
          </a:p>
          <a:p>
            <a:pPr eaLnBrk="1" hangingPunct="1">
              <a:buFont typeface="Arial" charset="0"/>
              <a:buChar char="•"/>
            </a:pPr>
            <a:r>
              <a:rPr lang="et-EE" dirty="0"/>
              <a:t>Haifa </a:t>
            </a:r>
            <a:r>
              <a:rPr lang="en-US" dirty="0" smtClean="0"/>
              <a:t>Univ. professor emeritus</a:t>
            </a:r>
            <a:endParaRPr lang="en-US" dirty="0"/>
          </a:p>
          <a:p>
            <a:pPr eaLnBrk="1" hangingPunct="1">
              <a:buFont typeface="Arial" charset="0"/>
              <a:buChar char="•"/>
            </a:pPr>
            <a:r>
              <a:rPr lang="en-US" dirty="0" smtClean="0"/>
              <a:t>Order of the White Star</a:t>
            </a:r>
            <a:r>
              <a:rPr lang="et-EE" dirty="0" smtClean="0"/>
              <a:t> </a:t>
            </a:r>
            <a:r>
              <a:rPr lang="et-EE" dirty="0"/>
              <a:t>IV </a:t>
            </a:r>
            <a:r>
              <a:rPr lang="en-US" dirty="0" smtClean="0"/>
              <a:t>grade  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(2001)</a:t>
            </a:r>
            <a:endParaRPr lang="et-E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E0B743-2FBA-4CB9-8167-48B94EBCE28A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825" y="116632"/>
            <a:ext cx="247054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science</a:t>
            </a:r>
            <a:endParaRPr lang="et-EE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339725" y="5703888"/>
            <a:ext cx="18780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t-EE" sz="2000" b="1"/>
              <a:t>Michael</a:t>
            </a:r>
            <a:r>
              <a:rPr lang="et-EE" sz="2800" b="1"/>
              <a:t> </a:t>
            </a:r>
            <a:r>
              <a:rPr lang="et-EE" sz="2000" b="1"/>
              <a:t>Heltzer</a:t>
            </a:r>
          </a:p>
          <a:p>
            <a:pPr algn="ctr" eaLnBrk="1" hangingPunct="1"/>
            <a:r>
              <a:rPr lang="et-EE" sz="2000" b="1"/>
              <a:t>1928 - 2010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EC9A1-0524-4B93-9581-3017C2E542F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pic>
        <p:nvPicPr>
          <p:cNvPr id="6" name="Helz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373" y="1149382"/>
            <a:ext cx="6072675" cy="45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68630"/>
      </p:ext>
    </p:extLst>
  </p:cSld>
  <p:clrMapOvr>
    <a:masterClrMapping/>
  </p:clrMapOvr>
  <p:transition spd="slow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825" y="188913"/>
            <a:ext cx="19928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sport</a:t>
            </a:r>
            <a:endParaRPr lang="et-EE" sz="44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4196788" y="876024"/>
            <a:ext cx="43147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t-EE" sz="3200" b="1" dirty="0" err="1"/>
              <a:t>Yuval</a:t>
            </a:r>
            <a:r>
              <a:rPr lang="et-EE" sz="3200" b="1" dirty="0"/>
              <a:t> </a:t>
            </a:r>
            <a:r>
              <a:rPr lang="et-EE" sz="3200" b="1" dirty="0" err="1"/>
              <a:t>Spungin</a:t>
            </a:r>
            <a:r>
              <a:rPr lang="et-EE" sz="3200" b="1" dirty="0"/>
              <a:t> </a:t>
            </a:r>
            <a:r>
              <a:rPr lang="et-EE" sz="3200" b="1" dirty="0" smtClean="0"/>
              <a:t>(</a:t>
            </a:r>
            <a:r>
              <a:rPr lang="en-US" sz="3200" b="1" dirty="0" smtClean="0"/>
              <a:t>b</a:t>
            </a:r>
            <a:r>
              <a:rPr lang="et-EE" sz="3200" b="1" dirty="0" smtClean="0"/>
              <a:t>. </a:t>
            </a:r>
            <a:r>
              <a:rPr lang="et-EE" sz="3200" b="1" dirty="0"/>
              <a:t>1987)</a:t>
            </a:r>
          </a:p>
        </p:txBody>
      </p:sp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0" y="5445125"/>
            <a:ext cx="41100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b="1" dirty="0" smtClean="0"/>
              <a:t>Football </a:t>
            </a:r>
            <a:r>
              <a:rPr lang="en-US" b="1" dirty="0"/>
              <a:t>player</a:t>
            </a:r>
            <a:endParaRPr lang="et-EE" b="1" dirty="0"/>
          </a:p>
          <a:p>
            <a:pPr eaLnBrk="1" hangingPunct="1">
              <a:buFont typeface="Arial" charset="0"/>
              <a:buChar char="•"/>
            </a:pPr>
            <a:r>
              <a:rPr lang="et-EE" b="1" dirty="0"/>
              <a:t>2004-2008 </a:t>
            </a:r>
            <a:r>
              <a:rPr lang="et-EE" b="1" dirty="0" err="1"/>
              <a:t>Maccabi</a:t>
            </a:r>
            <a:r>
              <a:rPr lang="et-EE" b="1" dirty="0"/>
              <a:t> </a:t>
            </a:r>
            <a:r>
              <a:rPr lang="et-EE" b="1" dirty="0" err="1"/>
              <a:t>Tel-Aviv</a:t>
            </a:r>
            <a:endParaRPr lang="et-EE" b="1" dirty="0"/>
          </a:p>
          <a:p>
            <a:pPr eaLnBrk="1" hangingPunct="1">
              <a:buFont typeface="Arial" charset="0"/>
              <a:buChar char="•"/>
            </a:pPr>
            <a:r>
              <a:rPr lang="en-US" b="1" dirty="0"/>
              <a:t>Since </a:t>
            </a:r>
            <a:r>
              <a:rPr lang="et-EE" b="1" dirty="0"/>
              <a:t>2007</a:t>
            </a:r>
            <a:r>
              <a:rPr lang="en-US" b="1" dirty="0"/>
              <a:t> in the Israeli national team</a:t>
            </a:r>
            <a:endParaRPr lang="et-EE" b="1" dirty="0"/>
          </a:p>
          <a:p>
            <a:pPr eaLnBrk="1" hangingPunct="1">
              <a:buFont typeface="Arial" charset="0"/>
              <a:buChar char="•"/>
            </a:pPr>
            <a:r>
              <a:rPr lang="et-EE" b="1" dirty="0"/>
              <a:t>2010-2013 AC </a:t>
            </a:r>
            <a:r>
              <a:rPr lang="et-EE" b="1" dirty="0" err="1"/>
              <a:t>Omonia</a:t>
            </a:r>
            <a:r>
              <a:rPr lang="et-EE" b="1" dirty="0"/>
              <a:t>, </a:t>
            </a:r>
            <a:r>
              <a:rPr lang="en-US" b="1" dirty="0"/>
              <a:t>Cyprus</a:t>
            </a:r>
            <a:endParaRPr lang="et-EE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5681FE-DC7A-4C82-817D-5533DD335ECF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pic>
        <p:nvPicPr>
          <p:cNvPr id="5" name="Produc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7864" y="1637511"/>
            <a:ext cx="5652119" cy="4239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8411"/>
            <a:ext cx="2951188" cy="393845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946260948"/>
      </p:ext>
    </p:extLst>
  </p:cSld>
  <p:clrMapOvr>
    <a:masterClrMapping/>
  </p:clrMapOvr>
  <p:transition spd="slow" advTm="3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86550" y="6356350"/>
            <a:ext cx="2133600" cy="365125"/>
          </a:xfrm>
        </p:spPr>
        <p:txBody>
          <a:bodyPr/>
          <a:lstStyle/>
          <a:p>
            <a:pPr>
              <a:defRPr/>
            </a:pPr>
            <a:fld id="{A6845CBC-8DFD-475E-A64A-32653EA013EB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pic>
        <p:nvPicPr>
          <p:cNvPr id="25604" name="Picture 2" descr="C:\Users\MarkR\Desktop\today\normal_004nn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1558925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C:\Users\MarkR\Desktop\today\normal_020nnn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319213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C:\Users\MarkR\Desktop\today\normal_022nnn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2386013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5" descr="C:\Users\MarkR\Desktop\today\normal_035nn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2970213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6" descr="C:\Users\MarkR\Desktop\today\normal_038nnn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3884613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7" descr="C:\Users\MarkR\Desktop\today\normal_041nn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3154363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8" descr="C:\Users\MarkR\Desktop\today\normal_Kokkutul061nn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4702175"/>
            <a:ext cx="2257425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9" descr="C:\Users\MarkR\Desktop\today\normal_Kokkutul079nnn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757238"/>
            <a:ext cx="217805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0" descr="C:\Users\MarkR\Desktop\today\normal_039nn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2606675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1" descr="C:\Users\MarkR\Desktop\today\normal_046nn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494213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2" descr="C:\Users\MarkR\Desktop\today\normal_Kokkutul075nn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892550"/>
            <a:ext cx="213360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5" name="TextBox 3"/>
          <p:cNvSpPr txBox="1">
            <a:spLocks noChangeArrowheads="1"/>
          </p:cNvSpPr>
          <p:nvPr/>
        </p:nvSpPr>
        <p:spPr bwMode="auto">
          <a:xfrm>
            <a:off x="354013" y="220663"/>
            <a:ext cx="55825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u="sng" smtClean="0"/>
              <a:t>… and </a:t>
            </a:r>
            <a:r>
              <a:rPr lang="en-US" sz="3200" b="1" u="sng" dirty="0" smtClean="0"/>
              <a:t>in everyday life and work</a:t>
            </a:r>
            <a:endParaRPr lang="et-EE" sz="3200" b="1" u="sn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10"/>
            <a:ext cx="8229600" cy="976318"/>
          </a:xfrm>
        </p:spPr>
        <p:txBody>
          <a:bodyPr/>
          <a:lstStyle/>
          <a:p>
            <a:r>
              <a:rPr lang="en-US" b="1" dirty="0" smtClean="0"/>
              <a:t>The number of Jews in Estonia</a:t>
            </a:r>
            <a:endParaRPr lang="et-EE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0177957"/>
              </p:ext>
            </p:extLst>
          </p:nvPr>
        </p:nvGraphicFramePr>
        <p:xfrm>
          <a:off x="467544" y="105273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MR 2014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2FB5F-DFC0-4553-A197-F92260868E6D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5877272"/>
            <a:ext cx="73448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From 1881 till 1979 – ~0.4% from total population,  2012 - ~0.15%</a:t>
            </a:r>
            <a:endParaRPr lang="et-EE" sz="1300" b="1" dirty="0"/>
          </a:p>
        </p:txBody>
      </p:sp>
    </p:spTree>
    <p:extLst>
      <p:ext uri="{BB962C8B-B14F-4D97-AF65-F5344CB8AC3E}">
        <p14:creationId xmlns:p14="http://schemas.microsoft.com/office/powerpoint/2010/main" val="51504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6104"/>
          </a:xfrm>
        </p:spPr>
        <p:txBody>
          <a:bodyPr/>
          <a:lstStyle/>
          <a:p>
            <a:r>
              <a:rPr lang="en-US" b="1" dirty="0" smtClean="0"/>
              <a:t>Some famous Estonian Jews</a:t>
            </a:r>
            <a:br>
              <a:rPr lang="en-US" b="1" dirty="0" smtClean="0"/>
            </a:br>
            <a:r>
              <a:rPr lang="en-US" sz="3600" b="1" dirty="0" smtClean="0"/>
              <a:t>outside Estonia </a:t>
            </a:r>
            <a:endParaRPr lang="et-E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r>
              <a:rPr lang="en-US" sz="2800" b="1" dirty="0" smtClean="0"/>
              <a:t>Architects:  Louis </a:t>
            </a:r>
            <a:r>
              <a:rPr lang="en-US" sz="2800" b="1" dirty="0"/>
              <a:t>Kahn (</a:t>
            </a:r>
            <a:r>
              <a:rPr lang="en-US" sz="2800" b="1" dirty="0" err="1" smtClean="0"/>
              <a:t>Schmuilowsky</a:t>
            </a:r>
            <a:r>
              <a:rPr lang="en-US" sz="2800" b="1" dirty="0" smtClean="0"/>
              <a:t>)</a:t>
            </a:r>
          </a:p>
          <a:p>
            <a:r>
              <a:rPr lang="en-US" sz="2800" b="1" dirty="0" smtClean="0"/>
              <a:t>Sculptors:  Dora </a:t>
            </a:r>
            <a:r>
              <a:rPr lang="en-US" sz="2800" b="1" dirty="0" err="1" smtClean="0"/>
              <a:t>Gordin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Benno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Schotz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Minna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Harkawy</a:t>
            </a:r>
            <a:r>
              <a:rPr lang="en-US" sz="2800" b="1" dirty="0" smtClean="0"/>
              <a:t> (Rothenberg)  </a:t>
            </a:r>
          </a:p>
          <a:p>
            <a:r>
              <a:rPr lang="en-US" sz="2800" b="1" dirty="0" smtClean="0"/>
              <a:t>Musicians:  Nikolai </a:t>
            </a:r>
            <a:r>
              <a:rPr lang="en-US" sz="2800" b="1" dirty="0" err="1" smtClean="0"/>
              <a:t>Lopatnikoff</a:t>
            </a:r>
            <a:r>
              <a:rPr lang="en-US" sz="2800" b="1" dirty="0" smtClean="0"/>
              <a:t>, Herman </a:t>
            </a:r>
            <a:r>
              <a:rPr lang="en-US" sz="2800" b="1" dirty="0" err="1" smtClean="0"/>
              <a:t>Biek</a:t>
            </a:r>
            <a:r>
              <a:rPr lang="en-US" sz="2800" b="1" dirty="0" smtClean="0"/>
              <a:t> (aka Ben Berlin)</a:t>
            </a:r>
          </a:p>
          <a:p>
            <a:r>
              <a:rPr lang="en-US" sz="2800" b="1" dirty="0" smtClean="0"/>
              <a:t>Poets:  </a:t>
            </a:r>
            <a:r>
              <a:rPr lang="en-US" sz="2800" b="1" dirty="0" err="1" smtClean="0"/>
              <a:t>Jehoshua</a:t>
            </a:r>
            <a:r>
              <a:rPr lang="en-US" sz="2800" b="1" dirty="0" smtClean="0"/>
              <a:t> </a:t>
            </a:r>
            <a:r>
              <a:rPr lang="en-US" sz="2800" b="1" dirty="0"/>
              <a:t>Gabriel </a:t>
            </a:r>
            <a:r>
              <a:rPr lang="en-US" sz="2800" b="1" dirty="0" err="1" smtClean="0"/>
              <a:t>Preil</a:t>
            </a:r>
            <a:endParaRPr lang="en-US" sz="2800" b="1" dirty="0" smtClean="0"/>
          </a:p>
          <a:p>
            <a:r>
              <a:rPr lang="en-US" sz="2800" b="1" dirty="0" smtClean="0"/>
              <a:t>Filmmakers:  Dimitri </a:t>
            </a:r>
            <a:r>
              <a:rPr lang="en-US" sz="2800" b="1" dirty="0" err="1" smtClean="0"/>
              <a:t>Kirsanoff</a:t>
            </a:r>
            <a:r>
              <a:rPr lang="en-US" sz="2800" b="1" dirty="0" smtClean="0"/>
              <a:t> (Kaplan)</a:t>
            </a:r>
          </a:p>
          <a:p>
            <a:r>
              <a:rPr lang="en-US" sz="2800" b="1" dirty="0" smtClean="0"/>
              <a:t>Public figures:  S. H. Shapiro </a:t>
            </a:r>
            <a:r>
              <a:rPr lang="en-US" sz="2000" b="1" dirty="0" smtClean="0"/>
              <a:t>– the Gov. of Illinois</a:t>
            </a:r>
            <a:r>
              <a:rPr lang="en-US" sz="2800" b="1" dirty="0" smtClean="0"/>
              <a:t>, Rabbi </a:t>
            </a:r>
            <a:r>
              <a:rPr lang="en-US" sz="2800" b="1" dirty="0" err="1" smtClean="0"/>
              <a:t>Zvi</a:t>
            </a:r>
            <a:r>
              <a:rPr lang="en-US" sz="2800" b="1" dirty="0" smtClean="0"/>
              <a:t> J. Epstein, M. </a:t>
            </a:r>
            <a:r>
              <a:rPr lang="en-US" sz="2800" b="1" dirty="0" err="1" smtClean="0"/>
              <a:t>Josselson</a:t>
            </a:r>
            <a:r>
              <a:rPr lang="en-US" sz="2800" b="1" dirty="0" smtClean="0"/>
              <a:t> </a:t>
            </a:r>
            <a:r>
              <a:rPr lang="en-US" sz="1800" b="1" dirty="0" smtClean="0"/>
              <a:t>– CIA</a:t>
            </a:r>
            <a:r>
              <a:rPr lang="en-US" sz="2800" b="1" dirty="0" smtClean="0"/>
              <a:t>,</a:t>
            </a:r>
            <a:r>
              <a:rPr lang="en-US" sz="1800" b="1" dirty="0" smtClean="0"/>
              <a:t> </a:t>
            </a:r>
            <a:r>
              <a:rPr lang="en-US" sz="2800" b="1" dirty="0" smtClean="0"/>
              <a:t>etc. </a:t>
            </a:r>
            <a:r>
              <a:rPr lang="en-US" dirty="0" smtClean="0"/>
              <a:t> </a:t>
            </a:r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2FB5F-DFC0-4553-A197-F92260868E6D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28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986129" y="390525"/>
            <a:ext cx="71622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/>
              <a:t>Two acceptable solutions to the so called</a:t>
            </a:r>
          </a:p>
          <a:p>
            <a:pPr algn="ctr" eaLnBrk="1" hangingPunct="1"/>
            <a:r>
              <a:rPr lang="en-US" sz="3200" b="1" dirty="0"/>
              <a:t> “Jewish problem”:</a:t>
            </a:r>
            <a:endParaRPr lang="et-EE" sz="3200" b="1" dirty="0"/>
          </a:p>
        </p:txBody>
      </p:sp>
      <p:sp>
        <p:nvSpPr>
          <p:cNvPr id="5" name="Oval 4"/>
          <p:cNvSpPr/>
          <p:nvPr/>
        </p:nvSpPr>
        <p:spPr>
          <a:xfrm>
            <a:off x="716656" y="2716597"/>
            <a:ext cx="3506078" cy="352839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 dirty="0"/>
          </a:p>
        </p:txBody>
      </p:sp>
      <p:sp>
        <p:nvSpPr>
          <p:cNvPr id="4105" name="TextBox 6"/>
          <p:cNvSpPr txBox="1">
            <a:spLocks noChangeArrowheads="1"/>
          </p:cNvSpPr>
          <p:nvPr/>
        </p:nvSpPr>
        <p:spPr bwMode="auto">
          <a:xfrm>
            <a:off x="862013" y="3652838"/>
            <a:ext cx="33607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Emancipation </a:t>
            </a:r>
            <a:r>
              <a:rPr lang="en-US" sz="1600" dirty="0"/>
              <a:t>(1917)</a:t>
            </a:r>
          </a:p>
          <a:p>
            <a:pPr eaLnBrk="1" hangingPunct="1"/>
            <a:r>
              <a:rPr lang="en-US" sz="2400" b="1" dirty="0"/>
              <a:t>                    </a:t>
            </a:r>
            <a:r>
              <a:rPr lang="en-US" sz="2400" b="1" dirty="0" smtClean="0"/>
              <a:t>and</a:t>
            </a:r>
            <a:endParaRPr lang="en-US" sz="2400" b="1" dirty="0"/>
          </a:p>
          <a:p>
            <a:pPr algn="ctr" eaLnBrk="1" hangingPunct="1"/>
            <a:r>
              <a:rPr lang="en-US" sz="2400" b="1" dirty="0" smtClean="0"/>
              <a:t>Cultural autonomy </a:t>
            </a:r>
            <a:r>
              <a:rPr lang="en-US" sz="1600" dirty="0"/>
              <a:t>(1926)</a:t>
            </a:r>
            <a:endParaRPr lang="et-EE" sz="1600" dirty="0"/>
          </a:p>
        </p:txBody>
      </p:sp>
      <p:pic>
        <p:nvPicPr>
          <p:cNvPr id="410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5178425"/>
            <a:ext cx="5619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0" name="TextBox 2"/>
          <p:cNvSpPr txBox="1">
            <a:spLocks noChangeArrowheads="1"/>
          </p:cNvSpPr>
          <p:nvPr/>
        </p:nvSpPr>
        <p:spPr bwMode="auto">
          <a:xfrm>
            <a:off x="726818" y="2137996"/>
            <a:ext cx="36855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/>
              <a:t>In the country of residence</a:t>
            </a:r>
            <a:endParaRPr lang="et-EE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4188" y="6229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3188" y="6229350"/>
            <a:ext cx="2133600" cy="365125"/>
          </a:xfrm>
        </p:spPr>
        <p:txBody>
          <a:bodyPr/>
          <a:lstStyle/>
          <a:p>
            <a:pPr>
              <a:defRPr/>
            </a:pPr>
            <a:fld id="{1404B289-1CAE-40B9-9177-10AEB1DB444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986129" y="390525"/>
            <a:ext cx="71622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/>
              <a:t>Two acceptable solutions to the so called</a:t>
            </a:r>
          </a:p>
          <a:p>
            <a:pPr algn="ctr" eaLnBrk="1" hangingPunct="1"/>
            <a:r>
              <a:rPr lang="en-US" sz="3200" b="1" dirty="0"/>
              <a:t> “Jewish problem”:</a:t>
            </a:r>
            <a:endParaRPr lang="et-EE" sz="3200" b="1" dirty="0"/>
          </a:p>
        </p:txBody>
      </p:sp>
      <p:sp>
        <p:nvSpPr>
          <p:cNvPr id="5" name="Oval 4"/>
          <p:cNvSpPr/>
          <p:nvPr/>
        </p:nvSpPr>
        <p:spPr>
          <a:xfrm>
            <a:off x="716656" y="2716597"/>
            <a:ext cx="3506078" cy="352839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 dirty="0"/>
          </a:p>
        </p:txBody>
      </p:sp>
      <p:sp>
        <p:nvSpPr>
          <p:cNvPr id="6" name="Oval 5"/>
          <p:cNvSpPr/>
          <p:nvPr/>
        </p:nvSpPr>
        <p:spPr>
          <a:xfrm>
            <a:off x="4929881" y="2730503"/>
            <a:ext cx="3506078" cy="352839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 dirty="0"/>
          </a:p>
        </p:txBody>
      </p:sp>
      <p:sp>
        <p:nvSpPr>
          <p:cNvPr id="4105" name="TextBox 6"/>
          <p:cNvSpPr txBox="1">
            <a:spLocks noChangeArrowheads="1"/>
          </p:cNvSpPr>
          <p:nvPr/>
        </p:nvSpPr>
        <p:spPr bwMode="auto">
          <a:xfrm>
            <a:off x="862013" y="3652838"/>
            <a:ext cx="33607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Emancipation </a:t>
            </a:r>
            <a:r>
              <a:rPr lang="en-US" sz="1600" dirty="0"/>
              <a:t>(1917)</a:t>
            </a:r>
          </a:p>
          <a:p>
            <a:pPr eaLnBrk="1" hangingPunct="1"/>
            <a:r>
              <a:rPr lang="en-US" sz="2400" b="1" dirty="0"/>
              <a:t>                    </a:t>
            </a:r>
            <a:r>
              <a:rPr lang="en-US" sz="2400" b="1" dirty="0" smtClean="0"/>
              <a:t>and</a:t>
            </a:r>
            <a:endParaRPr lang="en-US" sz="2400" b="1" dirty="0"/>
          </a:p>
          <a:p>
            <a:pPr algn="ctr" eaLnBrk="1" hangingPunct="1"/>
            <a:r>
              <a:rPr lang="en-US" sz="2400" b="1" dirty="0" smtClean="0"/>
              <a:t>Cultural autonomy </a:t>
            </a:r>
            <a:r>
              <a:rPr lang="en-US" sz="1600" dirty="0"/>
              <a:t>(1926)</a:t>
            </a:r>
            <a:endParaRPr lang="et-EE" sz="1600" dirty="0"/>
          </a:p>
        </p:txBody>
      </p:sp>
      <p:sp>
        <p:nvSpPr>
          <p:cNvPr id="4106" name="TextBox 8"/>
          <p:cNvSpPr txBox="1">
            <a:spLocks noChangeArrowheads="1"/>
          </p:cNvSpPr>
          <p:nvPr/>
        </p:nvSpPr>
        <p:spPr bwMode="auto">
          <a:xfrm>
            <a:off x="5122972" y="3678238"/>
            <a:ext cx="32541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Zionism movement </a:t>
            </a:r>
            <a:r>
              <a:rPr lang="en-US" sz="1600" dirty="0"/>
              <a:t>(1897)</a:t>
            </a:r>
          </a:p>
          <a:p>
            <a:pPr algn="ctr" eaLnBrk="1" hangingPunct="1"/>
            <a:r>
              <a:rPr lang="en-US" sz="2400" b="1" dirty="0" smtClean="0"/>
              <a:t>and</a:t>
            </a:r>
            <a:endParaRPr lang="en-US" sz="2400" b="1" dirty="0"/>
          </a:p>
          <a:p>
            <a:pPr algn="ctr" eaLnBrk="1" hangingPunct="1"/>
            <a:r>
              <a:rPr lang="en-US" sz="2400" b="1" dirty="0" smtClean="0"/>
              <a:t>The Jewish state</a:t>
            </a:r>
            <a:r>
              <a:rPr lang="en-US" sz="2400" b="1" i="1" dirty="0" smtClean="0"/>
              <a:t> </a:t>
            </a:r>
            <a:r>
              <a:rPr lang="en-US" sz="1600" dirty="0" smtClean="0"/>
              <a:t>(</a:t>
            </a:r>
            <a:r>
              <a:rPr lang="en-US" sz="1600" dirty="0"/>
              <a:t>1948)</a:t>
            </a:r>
            <a:endParaRPr lang="et-EE" sz="1600" dirty="0"/>
          </a:p>
        </p:txBody>
      </p:sp>
      <p:pic>
        <p:nvPicPr>
          <p:cNvPr id="410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5178425"/>
            <a:ext cx="5619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5178425"/>
            <a:ext cx="493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TextBox 1"/>
          <p:cNvSpPr txBox="1">
            <a:spLocks noChangeArrowheads="1"/>
          </p:cNvSpPr>
          <p:nvPr/>
        </p:nvSpPr>
        <p:spPr bwMode="auto">
          <a:xfrm>
            <a:off x="4567237" y="2137995"/>
            <a:ext cx="4492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/>
              <a:t>In the homeland of Jewish people</a:t>
            </a:r>
            <a:endParaRPr lang="et-EE" sz="2400" b="1" dirty="0"/>
          </a:p>
        </p:txBody>
      </p:sp>
      <p:sp>
        <p:nvSpPr>
          <p:cNvPr id="4110" name="TextBox 2"/>
          <p:cNvSpPr txBox="1">
            <a:spLocks noChangeArrowheads="1"/>
          </p:cNvSpPr>
          <p:nvPr/>
        </p:nvSpPr>
        <p:spPr bwMode="auto">
          <a:xfrm>
            <a:off x="726818" y="2137996"/>
            <a:ext cx="36855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/>
              <a:t>In the country of residence</a:t>
            </a:r>
            <a:endParaRPr lang="et-EE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4188" y="6229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3188" y="6229350"/>
            <a:ext cx="2133600" cy="365125"/>
          </a:xfrm>
        </p:spPr>
        <p:txBody>
          <a:bodyPr/>
          <a:lstStyle/>
          <a:p>
            <a:pPr>
              <a:defRPr/>
            </a:pPr>
            <a:fld id="{1404B289-1CAE-40B9-9177-10AEB1DB444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96262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40" y="1293488"/>
            <a:ext cx="3066172" cy="4655792"/>
          </a:xfrm>
          <a:prstGeom prst="rect">
            <a:avLst/>
          </a:prstGeom>
          <a:ln w="1270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13" y="1293488"/>
            <a:ext cx="4464496" cy="2799877"/>
          </a:xfrm>
          <a:prstGeom prst="rect">
            <a:avLst/>
          </a:prstGeom>
          <a:ln w="1270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138636" y="257175"/>
            <a:ext cx="6718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t-EE" sz="2800" b="1" i="1" dirty="0"/>
              <a:t>„</a:t>
            </a:r>
            <a:r>
              <a:rPr lang="et-EE" sz="2800" b="1" i="1" dirty="0" smtClean="0"/>
              <a:t>A</a:t>
            </a:r>
            <a:r>
              <a:rPr lang="en-US" sz="2800" b="1" i="1" dirty="0" smtClean="0"/>
              <a:t>c</a:t>
            </a:r>
            <a:r>
              <a:rPr lang="et-EE" sz="2800" b="1" i="1" dirty="0" smtClean="0"/>
              <a:t>h</a:t>
            </a:r>
            <a:r>
              <a:rPr lang="en-US" sz="2800" b="1" i="1" dirty="0" err="1" smtClean="0"/>
              <a:t>sh</a:t>
            </a:r>
            <a:r>
              <a:rPr lang="et-EE" sz="2800" b="1" i="1" dirty="0" smtClean="0"/>
              <a:t>ara</a:t>
            </a:r>
            <a:r>
              <a:rPr lang="et-EE" sz="2800" b="1" i="1" dirty="0"/>
              <a:t>“ </a:t>
            </a:r>
            <a:r>
              <a:rPr lang="en-US" sz="2800" b="1" i="1" dirty="0" smtClean="0"/>
              <a:t> </a:t>
            </a:r>
            <a:r>
              <a:rPr lang="et-EE" b="1" dirty="0" smtClean="0"/>
              <a:t>(</a:t>
            </a:r>
            <a:r>
              <a:rPr lang="en-US" b="1" dirty="0" smtClean="0"/>
              <a:t>preparation [for agricultural work in Palestine]</a:t>
            </a:r>
            <a:r>
              <a:rPr lang="et-EE" b="1" dirty="0" smtClean="0"/>
              <a:t>)</a:t>
            </a:r>
            <a:r>
              <a:rPr lang="et-EE" sz="2800" b="1" dirty="0" smtClean="0"/>
              <a:t> </a:t>
            </a:r>
            <a:endParaRPr lang="et-EE" sz="2800" b="1" dirty="0"/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3932963" y="4508500"/>
            <a:ext cx="2108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1" dirty="0" smtClean="0"/>
              <a:t>In </a:t>
            </a:r>
            <a:r>
              <a:rPr lang="en-US" b="1" i="1" dirty="0" err="1" smtClean="0"/>
              <a:t>Sangaste</a:t>
            </a:r>
            <a:r>
              <a:rPr lang="en-US" b="1" i="1" dirty="0" smtClean="0"/>
              <a:t> in </a:t>
            </a:r>
            <a:r>
              <a:rPr lang="et-EE" b="1" i="1" dirty="0" smtClean="0"/>
              <a:t>1936</a:t>
            </a:r>
            <a:endParaRPr lang="et-EE" b="1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ACA66-98B7-4517-9EEA-F4687C293B4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4833994" y="5530850"/>
            <a:ext cx="36717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t-EE" sz="1400" b="1" dirty="0"/>
              <a:t>1929-1936 </a:t>
            </a:r>
            <a:r>
              <a:rPr lang="et-EE" sz="1400" b="1" dirty="0" smtClean="0"/>
              <a:t>Kiltsi, Särevere, Matsalu, Sangaste,</a:t>
            </a:r>
            <a:endParaRPr lang="et-EE" sz="1400" b="1" dirty="0"/>
          </a:p>
          <a:p>
            <a:pPr algn="ctr" eaLnBrk="1" hangingPunct="1"/>
            <a:r>
              <a:rPr lang="et-EE" sz="1400" b="1" dirty="0" smtClean="0"/>
              <a:t>Saaremaa, Kurna, Luunja</a:t>
            </a:r>
            <a:r>
              <a:rPr lang="en-US" sz="1400" b="1" dirty="0" smtClean="0"/>
              <a:t> </a:t>
            </a:r>
            <a:r>
              <a:rPr lang="en-US" sz="1400" b="1" smtClean="0"/>
              <a:t>and other </a:t>
            </a:r>
            <a:r>
              <a:rPr lang="en-US" sz="1400" b="1" dirty="0" smtClean="0"/>
              <a:t>places.</a:t>
            </a:r>
            <a:endParaRPr lang="et-EE" sz="1400" b="1" dirty="0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2221"/>
            <a:ext cx="8280920" cy="625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2014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68026-8FA6-4306-806B-CCE99D76AA6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250825" y="260350"/>
            <a:ext cx="869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t-EE" sz="2800" b="1" dirty="0"/>
              <a:t>Postimees</a:t>
            </a:r>
            <a:r>
              <a:rPr lang="en-US" sz="2800" b="1" dirty="0"/>
              <a:t>: </a:t>
            </a:r>
            <a:r>
              <a:rPr lang="et-EE" sz="2800" b="1" dirty="0" smtClean="0"/>
              <a:t>„</a:t>
            </a:r>
            <a:r>
              <a:rPr lang="en-US" sz="2800" b="1" dirty="0" smtClean="0"/>
              <a:t>21 persons left Estonia for Palestine in 1932</a:t>
            </a:r>
            <a:r>
              <a:rPr lang="et-EE" sz="2800" b="1" dirty="0" smtClean="0"/>
              <a:t>“</a:t>
            </a:r>
            <a:endParaRPr lang="et-EE" sz="2800" b="1" dirty="0"/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2484438" y="1989138"/>
            <a:ext cx="3914661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t-EE" sz="2800" b="1" dirty="0"/>
              <a:t>4 </a:t>
            </a:r>
            <a:r>
              <a:rPr lang="en-US" sz="2800" b="1" dirty="0" smtClean="0"/>
              <a:t>doctors</a:t>
            </a:r>
            <a:endParaRPr lang="et-EE" sz="2800" b="1" dirty="0"/>
          </a:p>
          <a:p>
            <a:pPr eaLnBrk="1" hangingPunct="1">
              <a:buFont typeface="Arial" charset="0"/>
              <a:buChar char="•"/>
            </a:pPr>
            <a:r>
              <a:rPr lang="et-EE" sz="2800" b="1" dirty="0"/>
              <a:t>1 </a:t>
            </a:r>
            <a:r>
              <a:rPr lang="en-US" sz="2800" b="1" dirty="0" smtClean="0"/>
              <a:t>dentist</a:t>
            </a:r>
            <a:endParaRPr lang="et-EE" sz="2800" b="1" dirty="0"/>
          </a:p>
          <a:p>
            <a:pPr eaLnBrk="1" hangingPunct="1">
              <a:buFont typeface="Arial" charset="0"/>
              <a:buChar char="•"/>
            </a:pPr>
            <a:r>
              <a:rPr lang="et-EE" sz="2800" b="1" dirty="0"/>
              <a:t>1 </a:t>
            </a:r>
            <a:r>
              <a:rPr lang="en-US" sz="2800" b="1" dirty="0" smtClean="0"/>
              <a:t>lawyer</a:t>
            </a:r>
            <a:endParaRPr lang="et-EE" sz="2800" b="1" dirty="0"/>
          </a:p>
          <a:p>
            <a:pPr eaLnBrk="1" hangingPunct="1">
              <a:buFont typeface="Arial" charset="0"/>
              <a:buChar char="•"/>
            </a:pPr>
            <a:r>
              <a:rPr lang="et-EE" sz="2800" b="1" dirty="0"/>
              <a:t>1 </a:t>
            </a:r>
            <a:r>
              <a:rPr lang="et-EE" sz="2800" b="1" dirty="0" err="1" smtClean="0"/>
              <a:t>agronom</a:t>
            </a:r>
            <a:r>
              <a:rPr lang="en-US" sz="2800" b="1" dirty="0" err="1" smtClean="0"/>
              <a:t>ist</a:t>
            </a:r>
            <a:endParaRPr lang="et-EE" sz="2800" b="1" dirty="0"/>
          </a:p>
          <a:p>
            <a:pPr eaLnBrk="1" hangingPunct="1">
              <a:buFont typeface="Arial" charset="0"/>
              <a:buChar char="•"/>
            </a:pPr>
            <a:r>
              <a:rPr lang="et-EE" sz="2800" b="1" dirty="0"/>
              <a:t>1 </a:t>
            </a:r>
            <a:r>
              <a:rPr lang="en-US" sz="2800" b="1" dirty="0" smtClean="0"/>
              <a:t>nurse</a:t>
            </a:r>
            <a:endParaRPr lang="et-EE" sz="2800" b="1" dirty="0"/>
          </a:p>
          <a:p>
            <a:pPr eaLnBrk="1" hangingPunct="1">
              <a:buFont typeface="Arial" charset="0"/>
              <a:buChar char="•"/>
            </a:pPr>
            <a:r>
              <a:rPr lang="et-EE" sz="2800" b="1" dirty="0"/>
              <a:t>1 </a:t>
            </a:r>
            <a:r>
              <a:rPr lang="en-US" sz="2800" b="1" dirty="0" smtClean="0"/>
              <a:t>school teacher</a:t>
            </a:r>
            <a:endParaRPr lang="et-EE" sz="2800" b="1" dirty="0"/>
          </a:p>
          <a:p>
            <a:pPr eaLnBrk="1" hangingPunct="1">
              <a:buFont typeface="Arial" charset="0"/>
              <a:buChar char="•"/>
            </a:pPr>
            <a:r>
              <a:rPr lang="et-EE" sz="2800" b="1" dirty="0"/>
              <a:t>12 </a:t>
            </a:r>
            <a:r>
              <a:rPr lang="en-US" sz="2800" b="1" dirty="0" smtClean="0"/>
              <a:t>field</a:t>
            </a:r>
            <a:r>
              <a:rPr lang="et-EE" sz="2800" b="1" dirty="0" smtClean="0"/>
              <a:t>- </a:t>
            </a:r>
            <a:r>
              <a:rPr lang="en-US" sz="2800" b="1" dirty="0" smtClean="0"/>
              <a:t>and</a:t>
            </a:r>
            <a:r>
              <a:rPr lang="et-EE" sz="2800" b="1" dirty="0" smtClean="0"/>
              <a:t> </a:t>
            </a:r>
            <a:r>
              <a:rPr lang="en-US" sz="2800" b="1" dirty="0" smtClean="0"/>
              <a:t>craftsmen</a:t>
            </a:r>
            <a:endParaRPr lang="et-EE" sz="2800" b="1" dirty="0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4340</TotalTime>
  <Words>908</Words>
  <Application>Microsoft Office PowerPoint</Application>
  <PresentationFormat>On-screen Show (4:3)</PresentationFormat>
  <Paragraphs>187</Paragraphs>
  <Slides>27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Estonian Jews  and their contribution  to the creation and development  of the state of Israel</vt:lpstr>
      <vt:lpstr>Jews in Estonia</vt:lpstr>
      <vt:lpstr>The number of Jews in Estonia</vt:lpstr>
      <vt:lpstr>Some famous Estonian Jews outside Estonia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Eesti juutide panus Iisraeli riigi loomisse ja arendamisse</dc:title>
  <dc:creator>MarkR</dc:creator>
  <cp:lastModifiedBy>MarkR</cp:lastModifiedBy>
  <cp:revision>377</cp:revision>
  <dcterms:created xsi:type="dcterms:W3CDTF">2012-11-17T20:50:15Z</dcterms:created>
  <dcterms:modified xsi:type="dcterms:W3CDTF">2014-04-15T07:58:28Z</dcterms:modified>
</cp:coreProperties>
</file>